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2"/>
  </p:notesMasterIdLst>
  <p:sldIdLst>
    <p:sldId id="914" r:id="rId3"/>
    <p:sldId id="974" r:id="rId4"/>
    <p:sldId id="975" r:id="rId5"/>
    <p:sldId id="976" r:id="rId6"/>
    <p:sldId id="977" r:id="rId7"/>
    <p:sldId id="978" r:id="rId8"/>
    <p:sldId id="979" r:id="rId9"/>
    <p:sldId id="980" r:id="rId10"/>
    <p:sldId id="981" r:id="rId11"/>
    <p:sldId id="1189" r:id="rId12"/>
    <p:sldId id="1186" r:id="rId13"/>
    <p:sldId id="1187" r:id="rId14"/>
    <p:sldId id="1188" r:id="rId15"/>
    <p:sldId id="1192" r:id="rId16"/>
    <p:sldId id="1195" r:id="rId17"/>
    <p:sldId id="1190" r:id="rId18"/>
    <p:sldId id="1191" r:id="rId19"/>
    <p:sldId id="1193" r:id="rId20"/>
    <p:sldId id="1194" r:id="rId21"/>
  </p:sldIdLst>
  <p:sldSz cx="12192000" cy="6858000"/>
  <p:notesSz cx="6742113" cy="9875838"/>
  <p:embeddedFontLst>
    <p:embeddedFont>
      <p:font typeface="맑은 고딕" panose="020B0503020000020004" pitchFamily="34" charset="-127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mbria Math" panose="02040503050406030204" pitchFamily="18" charset="0"/>
      <p:regular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Georgia" panose="02040502050405020303" pitchFamily="18" charset="0"/>
      <p:regular r:id="rId34"/>
      <p:bold r:id="rId35"/>
      <p:italic r:id="rId36"/>
      <p:boldItalic r:id="rId37"/>
    </p:embeddedFont>
    <p:embeddedFont>
      <p:font typeface="Gill Sans MT" panose="020B0502020104020203" pitchFamily="34" charset="77"/>
      <p:regular r:id="rId38"/>
      <p:bold r:id="rId39"/>
      <p:italic r:id="rId40"/>
      <p:boldItalic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75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5078"/>
    <a:srgbClr val="FAA0B5"/>
    <a:srgbClr val="CC0A37"/>
    <a:srgbClr val="FF6600"/>
    <a:srgbClr val="CC00CC"/>
    <a:srgbClr val="DCDAB2"/>
    <a:srgbClr val="8B6F4E"/>
    <a:srgbClr val="666666"/>
    <a:srgbClr val="0F0F70"/>
    <a:srgbClr val="D8E5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2" autoAdjust="0"/>
    <p:restoredTop sz="63265" autoAdjust="0"/>
  </p:normalViewPr>
  <p:slideViewPr>
    <p:cSldViewPr snapToGrid="0" showGuides="1">
      <p:cViewPr varScale="1">
        <p:scale>
          <a:sx n="78" d="100"/>
          <a:sy n="78" d="100"/>
        </p:scale>
        <p:origin x="2232" y="176"/>
      </p:cViewPr>
      <p:guideLst>
        <p:guide orient="horz" pos="2092"/>
        <p:guide pos="3840"/>
        <p:guide pos="175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106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0" Type="http://schemas.openxmlformats.org/officeDocument/2006/relationships/slide" Target="slides/slide18.xml"/><Relationship Id="rId41" Type="http://schemas.openxmlformats.org/officeDocument/2006/relationships/font" Target="fonts/font19.fntdata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60.png>
</file>

<file path=ppt/media/image61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2" cy="4937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8971" y="0"/>
            <a:ext cx="2921582" cy="4937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4958BD-BF2B-464B-A4CF-84B8A1426626}" type="datetimeFigureOut">
              <a:rPr lang="ko-KR" altLang="en-US" smtClean="0"/>
              <a:t>2020. 1. 15.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0963" y="741363"/>
            <a:ext cx="6580187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4212" y="4691023"/>
            <a:ext cx="5393690" cy="444412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80332"/>
            <a:ext cx="2921582" cy="4937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8971" y="9380332"/>
            <a:ext cx="2921582" cy="4937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D069CE-601A-4971-BCD2-31FD4B5FA4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08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1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1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1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1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1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34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093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767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502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030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7622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ppanppane/220735847574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FE13335-3CD8-42CA-9BC2-D1C804267065}"/>
              </a:ext>
            </a:extLst>
          </p:cNvPr>
          <p:cNvSpPr/>
          <p:nvPr userDrawn="1"/>
        </p:nvSpPr>
        <p:spPr>
          <a:xfrm>
            <a:off x="0" y="0"/>
            <a:ext cx="1429857" cy="6858000"/>
          </a:xfrm>
          <a:prstGeom prst="rect">
            <a:avLst/>
          </a:prstGeom>
          <a:solidFill>
            <a:srgbClr val="3A61A8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C289687-0E23-41EA-90AC-74E1C377EF4C}"/>
              </a:ext>
            </a:extLst>
          </p:cNvPr>
          <p:cNvSpPr/>
          <p:nvPr userDrawn="1"/>
        </p:nvSpPr>
        <p:spPr>
          <a:xfrm>
            <a:off x="1429857" y="0"/>
            <a:ext cx="3224439" cy="6858000"/>
          </a:xfrm>
          <a:prstGeom prst="rect">
            <a:avLst/>
          </a:prstGeom>
          <a:solidFill>
            <a:srgbClr val="2C4F8D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EC2DEEA-8562-47E4-8991-B5D1562A08E2}"/>
              </a:ext>
            </a:extLst>
          </p:cNvPr>
          <p:cNvSpPr/>
          <p:nvPr userDrawn="1"/>
        </p:nvSpPr>
        <p:spPr>
          <a:xfrm>
            <a:off x="4654296" y="0"/>
            <a:ext cx="7555538" cy="6858000"/>
          </a:xfrm>
          <a:prstGeom prst="rect">
            <a:avLst/>
          </a:prstGeom>
          <a:solidFill>
            <a:srgbClr val="203864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5144614" y="2194560"/>
            <a:ext cx="6633727" cy="3302725"/>
          </a:xfrm>
        </p:spPr>
        <p:txBody>
          <a:bodyPr anchor="ctr">
            <a:normAutofit/>
          </a:bodyPr>
          <a:lstStyle>
            <a:lvl1pPr algn="l">
              <a:lnSpc>
                <a:spcPct val="110000"/>
              </a:lnSpc>
              <a:defRPr sz="4800">
                <a:solidFill>
                  <a:schemeClr val="bg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78428" y="1360715"/>
            <a:ext cx="2841171" cy="4136570"/>
          </a:xfrm>
        </p:spPr>
        <p:txBody>
          <a:bodyPr anchor="ctr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ko-KR" altLang="en-US" dirty="0"/>
          </a:p>
        </p:txBody>
      </p:sp>
      <p:pic>
        <p:nvPicPr>
          <p:cNvPr id="8" name="Picture 2" descr="snu logo png에 대한 이미지 검색결과">
            <a:extLst>
              <a:ext uri="{FF2B5EF4-FFF2-40B4-BE49-F238E27FC236}">
                <a16:creationId xmlns:a16="http://schemas.microsoft.com/office/drawing/2014/main" id="{98D69F2C-EAF7-4B4A-AF91-58718C758D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56" y="5574102"/>
            <a:ext cx="574302" cy="595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hlinkClick r:id="rId3"/>
            <a:extLst>
              <a:ext uri="{FF2B5EF4-FFF2-40B4-BE49-F238E27FC236}">
                <a16:creationId xmlns:a16="http://schemas.microsoft.com/office/drawing/2014/main" id="{16CC7470-6DF5-427C-8BF5-C362FAC8C8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93" y="5871832"/>
            <a:ext cx="1208469" cy="1208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A5DB04-31D0-4E5C-9C4F-7CD9066F71D5}"/>
              </a:ext>
            </a:extLst>
          </p:cNvPr>
          <p:cNvSpPr txBox="1"/>
          <p:nvPr userDrawn="1"/>
        </p:nvSpPr>
        <p:spPr>
          <a:xfrm>
            <a:off x="7878735" y="2194560"/>
            <a:ext cx="40280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0" i="1" dirty="0">
                <a:solidFill>
                  <a:srgbClr val="F65078"/>
                </a:solidFill>
                <a:latin typeface="Gill Sans MT" panose="020B0502020104020203" pitchFamily="34" charset="0"/>
              </a:rPr>
              <a:t>Python for Data Analytics</a:t>
            </a:r>
            <a:endParaRPr lang="ko-KR" altLang="en-US" sz="3200" b="0" i="1" dirty="0">
              <a:solidFill>
                <a:srgbClr val="F65078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4295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7D3C-642B-4870-BFD2-1836090BB7D6}" type="datetime1">
              <a:rPr lang="ko-KR" altLang="en-US" smtClean="0"/>
              <a:t>2020. 1. 15.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218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0D262-EC9A-4A31-A03F-836E81A41A83}" type="datetime1">
              <a:rPr lang="ko-KR" altLang="en-US" smtClean="0"/>
              <a:t>2020. 1. 15.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6914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850E-9E50-4543-A9EB-9EC83545D5C7}" type="datetime1">
              <a:rPr lang="ko-KR" altLang="en-US" smtClean="0"/>
              <a:t>2020. 1. 15.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1747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gray">
          <a:xfrm>
            <a:off x="0" y="6364288"/>
            <a:ext cx="12192000" cy="0"/>
          </a:xfrm>
          <a:prstGeom prst="line">
            <a:avLst/>
          </a:prstGeom>
          <a:noFill/>
          <a:ln w="19050">
            <a:solidFill>
              <a:schemeClr val="bg2"/>
            </a:solidFill>
            <a:round/>
            <a:headEnd/>
            <a:tailEnd/>
          </a:ln>
          <a:effectLst/>
        </p:spPr>
        <p:txBody>
          <a:bodyPr lIns="80167" tIns="40084" rIns="80167" bIns="40084" anchor="ctr"/>
          <a:lstStyle/>
          <a:p>
            <a:pPr>
              <a:defRPr/>
            </a:pPr>
            <a:endParaRPr lang="en-GB" sz="1800">
              <a:latin typeface="Arial" pitchFamily="34" charset="0"/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invGray">
          <a:xfrm>
            <a:off x="9795933" y="6537326"/>
            <a:ext cx="349452" cy="265617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  <a:effectLst/>
        </p:spPr>
        <p:txBody>
          <a:bodyPr wrap="none" lIns="80167" tIns="40084" rIns="80167" bIns="40084">
            <a:spAutoFit/>
          </a:bodyPr>
          <a:lstStyle/>
          <a:p>
            <a:pPr defTabSz="801688">
              <a:defRPr/>
            </a:pPr>
            <a:fld id="{907B36F5-0D9A-4D83-AE4B-C8B5FD6D4AF1}" type="slidenum">
              <a:rPr lang="en-GB" sz="1200">
                <a:solidFill>
                  <a:srgbClr val="FFFFFF"/>
                </a:solidFill>
                <a:latin typeface="Arial" pitchFamily="34" charset="0"/>
              </a:rPr>
              <a:pPr defTabSz="801688">
                <a:defRPr/>
              </a:pPr>
              <a:t>‹#›</a:t>
            </a:fld>
            <a:endParaRPr lang="en-GB" sz="1200">
              <a:solidFill>
                <a:srgbClr val="FFFFFF"/>
              </a:solidFill>
              <a:latin typeface="Arial" pitchFamily="34" charset="0"/>
            </a:endParaRPr>
          </a:p>
        </p:txBody>
      </p:sp>
      <p:sp>
        <p:nvSpPr>
          <p:cNvPr id="831491" name="Rectangle 3"/>
          <p:cNvSpPr>
            <a:spLocks noGrp="1" noChangeArrowheads="1"/>
          </p:cNvSpPr>
          <p:nvPr>
            <p:ph type="ctrTitle"/>
          </p:nvPr>
        </p:nvSpPr>
        <p:spPr bwMode="gray">
          <a:xfrm>
            <a:off x="1238252" y="2017714"/>
            <a:ext cx="9783233" cy="1411287"/>
          </a:xfrm>
          <a:solidFill>
            <a:schemeClr val="bg1"/>
          </a:solidFill>
        </p:spPr>
        <p:txBody>
          <a:bodyPr lIns="0" tIns="0" rIns="0" bIns="0" anchor="t"/>
          <a:lstStyle>
            <a:lvl1pPr algn="ctr">
              <a:defRPr sz="46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5" name="Text Box 7"/>
          <p:cNvSpPr txBox="1">
            <a:spLocks noChangeArrowheads="1"/>
          </p:cNvSpPr>
          <p:nvPr userDrawn="1"/>
        </p:nvSpPr>
        <p:spPr bwMode="invGray">
          <a:xfrm>
            <a:off x="406400" y="6400801"/>
            <a:ext cx="3048000" cy="430887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l" fontAlgn="base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GB" sz="1100" dirty="0">
                <a:solidFill>
                  <a:schemeClr val="bg1"/>
                </a:solidFill>
                <a:latin typeface="Arial" pitchFamily="34" charset="0"/>
              </a:rPr>
              <a:t>University</a:t>
            </a:r>
            <a:r>
              <a:rPr lang="en-GB" sz="1100" baseline="0" dirty="0">
                <a:solidFill>
                  <a:schemeClr val="bg1"/>
                </a:solidFill>
                <a:latin typeface="Arial" pitchFamily="34" charset="0"/>
              </a:rPr>
              <a:t> Program Material</a:t>
            </a:r>
            <a:endParaRPr lang="en-GB" sz="1100" dirty="0">
              <a:solidFill>
                <a:schemeClr val="bg1"/>
              </a:solidFill>
              <a:latin typeface="Arial" pitchFamily="34" charset="0"/>
            </a:endParaRPr>
          </a:p>
          <a:p>
            <a:pPr algn="l" fontAlgn="base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GB" sz="1100" dirty="0">
                <a:solidFill>
                  <a:schemeClr val="bg1"/>
                </a:solidFill>
                <a:latin typeface="Arial" pitchFamily="34" charset="0"/>
                <a:cs typeface="Calibri"/>
              </a:rPr>
              <a:t>Copyright © ARM Ltd 2012</a:t>
            </a:r>
            <a:endParaRPr lang="en-GB" sz="1100" dirty="0">
              <a:solidFill>
                <a:schemeClr val="bg1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358836"/>
      </p:ext>
    </p:extLst>
  </p:cSld>
  <p:clrMapOvr>
    <a:masterClrMapping/>
  </p:clrMapOvr>
  <p:transition>
    <p:pull dir="r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6500899"/>
      </p:ext>
    </p:extLst>
  </p:cSld>
  <p:clrMapOvr>
    <a:masterClrMapping/>
  </p:clrMapOvr>
  <p:transition>
    <p:pull dir="r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214572"/>
      </p:ext>
    </p:extLst>
  </p:cSld>
  <p:clrMapOvr>
    <a:masterClrMapping/>
  </p:clrMapOvr>
  <p:transition>
    <p:pull dir="r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1151" y="906463"/>
            <a:ext cx="583776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2117" y="906463"/>
            <a:ext cx="5839883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2513507"/>
      </p:ext>
    </p:extLst>
  </p:cSld>
  <p:clrMapOvr>
    <a:masterClrMapping/>
  </p:clrMapOvr>
  <p:transition>
    <p:pull dir="r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8448664"/>
      </p:ext>
    </p:extLst>
  </p:cSld>
  <p:clrMapOvr>
    <a:masterClrMapping/>
  </p:clrMapOvr>
  <p:transition>
    <p:pull dir="r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026058"/>
      </p:ext>
    </p:extLst>
  </p:cSld>
  <p:clrMapOvr>
    <a:masterClrMapping/>
  </p:clrMapOvr>
  <p:transition>
    <p:pull dir="r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3141081"/>
      </p:ext>
    </p:extLst>
  </p:cSld>
  <p:clrMapOvr>
    <a:masterClrMapping/>
  </p:clrMapOvr>
  <p:transition>
    <p:pull dir="r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3DBD471-3E42-4319-A56A-11411ECDAEE3}"/>
              </a:ext>
            </a:extLst>
          </p:cNvPr>
          <p:cNvSpPr/>
          <p:nvPr userDrawn="1"/>
        </p:nvSpPr>
        <p:spPr>
          <a:xfrm>
            <a:off x="0" y="0"/>
            <a:ext cx="1429857" cy="6858000"/>
          </a:xfrm>
          <a:prstGeom prst="rect">
            <a:avLst/>
          </a:prstGeom>
          <a:solidFill>
            <a:srgbClr val="3A61A8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E4C8E2D-565B-42BD-B86A-C0D721278855}"/>
              </a:ext>
            </a:extLst>
          </p:cNvPr>
          <p:cNvSpPr/>
          <p:nvPr userDrawn="1"/>
        </p:nvSpPr>
        <p:spPr>
          <a:xfrm>
            <a:off x="1429858" y="0"/>
            <a:ext cx="960646" cy="6858000"/>
          </a:xfrm>
          <a:prstGeom prst="rect">
            <a:avLst/>
          </a:prstGeom>
          <a:solidFill>
            <a:srgbClr val="2C4F8D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831893A-C6FD-46AC-A8BE-2308FC5AACE5}"/>
              </a:ext>
            </a:extLst>
          </p:cNvPr>
          <p:cNvSpPr/>
          <p:nvPr userDrawn="1"/>
        </p:nvSpPr>
        <p:spPr>
          <a:xfrm>
            <a:off x="2390504" y="0"/>
            <a:ext cx="9819330" cy="6858000"/>
          </a:xfrm>
          <a:prstGeom prst="rect">
            <a:avLst/>
          </a:prstGeom>
          <a:solidFill>
            <a:srgbClr val="203864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4579E7C2-3465-479F-BE8A-CC0A9CDFC1D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52058" y="1360714"/>
            <a:ext cx="8948055" cy="4136571"/>
          </a:xfrm>
        </p:spPr>
        <p:txBody>
          <a:bodyPr anchor="ctr">
            <a:normAutofit/>
          </a:bodyPr>
          <a:lstStyle>
            <a:lvl1pPr algn="l">
              <a:lnSpc>
                <a:spcPct val="110000"/>
              </a:lnSpc>
              <a:defRPr sz="4800">
                <a:solidFill>
                  <a:schemeClr val="bg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52350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1223986"/>
      </p:ext>
    </p:extLst>
  </p:cSld>
  <p:clrMapOvr>
    <a:masterClrMapping/>
  </p:clrMapOvr>
  <p:transition>
    <p:pull dir="r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14871231"/>
      </p:ext>
    </p:extLst>
  </p:cSld>
  <p:clrMapOvr>
    <a:masterClrMapping/>
  </p:clrMapOvr>
  <p:transition>
    <p:pull dir="r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428133"/>
      </p:ext>
    </p:extLst>
  </p:cSld>
  <p:clrMapOvr>
    <a:masterClrMapping/>
  </p:clrMapOvr>
  <p:transition>
    <p:pull dir="r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13851" y="12701"/>
            <a:ext cx="2978149" cy="63166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9400" y="12701"/>
            <a:ext cx="8731251" cy="63166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8002987"/>
      </p:ext>
    </p:extLst>
  </p:cSld>
  <p:clrMapOvr>
    <a:masterClrMapping/>
  </p:clrMapOvr>
  <p:transition>
    <p:pull dir="r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12700"/>
            <a:ext cx="11912600" cy="8397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11151" y="906463"/>
            <a:ext cx="5837767" cy="5422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2117" y="906463"/>
            <a:ext cx="5839883" cy="5422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8858683"/>
      </p:ext>
    </p:extLst>
  </p:cSld>
  <p:clrMapOvr>
    <a:masterClrMapping/>
  </p:clrMapOvr>
  <p:transition>
    <p:pull dir="r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12700"/>
            <a:ext cx="11912600" cy="8397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1151" y="906463"/>
            <a:ext cx="5837767" cy="5422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52117" y="906463"/>
            <a:ext cx="5839883" cy="5422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787700"/>
      </p:ext>
    </p:extLst>
  </p:cSld>
  <p:clrMapOvr>
    <a:masterClrMapping/>
  </p:clrMapOvr>
  <p:transition>
    <p:pull dir="r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285" y="0"/>
            <a:ext cx="11914716" cy="838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311152" y="906463"/>
            <a:ext cx="11880849" cy="5473700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9654118" y="6599239"/>
            <a:ext cx="569383" cy="238125"/>
          </a:xfrm>
          <a:prstGeom prst="rect">
            <a:avLst/>
          </a:prstGeom>
        </p:spPr>
        <p:txBody>
          <a:bodyPr/>
          <a:lstStyle>
            <a:lvl1pPr algn="ctr">
              <a:spcBef>
                <a:spcPct val="25000"/>
              </a:spcBef>
              <a:buSzPct val="125000"/>
              <a:buFont typeface="Wingdings" pitchFamily="2" charset="2"/>
              <a:buNone/>
              <a:defRPr>
                <a:ea typeface="ＭＳ Ｐゴシック" pitchFamily="34" charset="-128"/>
              </a:defRPr>
            </a:lvl1pPr>
          </a:lstStyle>
          <a:p>
            <a:pPr>
              <a:defRPr/>
            </a:pPr>
            <a:fld id="{08618860-3153-46CC-A4A1-37526655B866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68492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6788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12700"/>
            <a:ext cx="11912600" cy="8397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11152" y="906463"/>
            <a:ext cx="11880849" cy="54229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630816"/>
      </p:ext>
    </p:extLst>
  </p:cSld>
  <p:clrMapOvr>
    <a:masterClrMapping/>
  </p:clrMapOvr>
  <p:transition spd="med">
    <p:pull dir="r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8226" y="379958"/>
            <a:ext cx="10955548" cy="772327"/>
          </a:xfrm>
          <a:noFill/>
        </p:spPr>
        <p:txBody>
          <a:bodyPr wrap="square" rtlCol="0">
            <a:spAutoFit/>
          </a:bodyPr>
          <a:lstStyle>
            <a:lvl1pPr>
              <a:defRPr lang="ko-KR" altLang="en-US" sz="4800" b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76100"/>
                </a:solidFill>
                <a:latin typeface="Gill Sans MT" panose="020B0502020104020203" pitchFamily="34" charset="0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pPr marL="0"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>
            <a:lvl1pPr marL="361950" indent="-361950"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1pPr>
            <a:lvl2pPr marL="449263" indent="-268288">
              <a:lnSpc>
                <a:spcPct val="100000"/>
              </a:lnSpc>
              <a:spcBef>
                <a:spcPts val="500"/>
              </a:spcBef>
              <a:tabLst>
                <a:tab pos="10229850" algn="l"/>
              </a:tabLst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2pPr>
            <a:lvl3pPr marL="630238" indent="-268288">
              <a:lnSpc>
                <a:spcPct val="100000"/>
              </a:lnSpc>
              <a:spcBef>
                <a:spcPts val="300"/>
              </a:spcBef>
              <a:buFont typeface="Gill Sans MT" panose="020B0502020104020203" pitchFamily="34" charset="0"/>
              <a:buChar char="–"/>
              <a:defRPr>
                <a:solidFill>
                  <a:srgbClr val="6D6D6D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3pPr>
            <a:lvl4pPr marL="896938" indent="-266700">
              <a:spcBef>
                <a:spcPts val="300"/>
              </a:spcBef>
              <a:defRPr>
                <a:solidFill>
                  <a:schemeClr val="tx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4pPr>
            <a:lvl5pPr marL="982663" indent="-180975">
              <a:defRPr sz="800">
                <a:solidFill>
                  <a:schemeClr val="tx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82436" y="6499172"/>
            <a:ext cx="39789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i="1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  <a:ea typeface="나눔명조" panose="02020603020101020101" pitchFamily="18" charset="-127"/>
              </a:rPr>
              <a:t>Python for Data Analytics | January 6 – 17, 2020 | Jin-Soo Kim (jinsoo.kim@snu.ac.kr) </a:t>
            </a:r>
            <a:endParaRPr lang="ko-KR" altLang="en-US" sz="900" i="1" dirty="0">
              <a:solidFill>
                <a:schemeClr val="bg1">
                  <a:lumMod val="65000"/>
                </a:schemeClr>
              </a:solidFill>
              <a:latin typeface="Gill Sans MT" panose="020B0502020104020203" pitchFamily="34" charset="0"/>
              <a:ea typeface="나눔명조" panose="02020603020101020101" pitchFamily="18" charset="-127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1052393" y="6499172"/>
            <a:ext cx="6876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8C649137-2043-422A-A650-B935B7609145}" type="slidenum">
              <a:rPr lang="ko-KR" altLang="en-US" sz="1000" i="1" smtClean="0">
                <a:solidFill>
                  <a:schemeClr val="bg1">
                    <a:lumMod val="50000"/>
                  </a:schemeClr>
                </a:solidFill>
                <a:latin typeface="Georgia" pitchFamily="18" charset="0"/>
              </a:rPr>
              <a:pPr algn="r"/>
              <a:t>‹#›</a:t>
            </a:fld>
            <a:endParaRPr lang="ko-KR" altLang="en-US" sz="1000" i="1" dirty="0">
              <a:solidFill>
                <a:schemeClr val="bg1">
                  <a:lumMod val="50000"/>
                </a:schemeClr>
              </a:solidFill>
              <a:latin typeface="Georg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795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4DDC-AEA0-4677-84C9-EB815786CA42}" type="datetime1">
              <a:rPr lang="ko-KR" altLang="en-US" smtClean="0"/>
              <a:t>2020. 1. 15.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904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EBA03-BE83-44FA-8D39-E7BFFBD8D206}" type="datetime1">
              <a:rPr lang="ko-KR" altLang="en-US" smtClean="0"/>
              <a:t>2020. 1. 15.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451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6F885-0999-4057-A8F5-C9BBBB35A591}" type="datetime1">
              <a:rPr lang="ko-KR" altLang="en-US" smtClean="0"/>
              <a:t>2020. 1. 15.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783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02F6-3B46-4B55-8841-33BD9A5F5E26}" type="datetime1">
              <a:rPr lang="ko-KR" altLang="en-US" smtClean="0"/>
              <a:t>2020. 1. 15.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879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01649-51FC-49FF-85E1-0B06EF75CEDD}" type="datetime1">
              <a:rPr lang="ko-KR" altLang="en-US" smtClean="0"/>
              <a:t>2020. 1. 15.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324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C806-B262-4E21-A811-D9981462B87E}" type="datetime1">
              <a:rPr lang="ko-KR" altLang="en-US" smtClean="0"/>
              <a:t>2020. 1. 15.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20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image" Target="../media/image3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E7676-9B09-400B-9B7B-68ABCEFEA382}" type="datetime1">
              <a:rPr lang="ko-KR" altLang="en-US" smtClean="0"/>
              <a:t>2020. 1. 15.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750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8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79400" y="12700"/>
            <a:ext cx="11912600" cy="839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51" tIns="40076" rIns="80151" bIns="4007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1152" y="906463"/>
            <a:ext cx="11880849" cy="542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51" tIns="40076" rIns="80151" bIns="4007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</p:txBody>
      </p:sp>
      <p:sp>
        <p:nvSpPr>
          <p:cNvPr id="830468" name="Line 4"/>
          <p:cNvSpPr>
            <a:spLocks noChangeShapeType="1"/>
          </p:cNvSpPr>
          <p:nvPr/>
        </p:nvSpPr>
        <p:spPr bwMode="gray">
          <a:xfrm>
            <a:off x="457200" y="787400"/>
            <a:ext cx="11734800" cy="0"/>
          </a:xfrm>
          <a:prstGeom prst="line">
            <a:avLst/>
          </a:prstGeom>
          <a:noFill/>
          <a:ln w="12700">
            <a:solidFill>
              <a:schemeClr val="bg2"/>
            </a:solidFill>
            <a:round/>
            <a:headEnd/>
            <a:tailEnd/>
          </a:ln>
          <a:effectLst/>
        </p:spPr>
        <p:txBody>
          <a:bodyPr lIns="80167" tIns="40084" rIns="80167" bIns="40084" anchor="ctr"/>
          <a:lstStyle/>
          <a:p>
            <a:pPr>
              <a:defRPr/>
            </a:pPr>
            <a:endParaRPr lang="en-GB" sz="1800">
              <a:latin typeface="Arial" pitchFamily="34" charset="0"/>
            </a:endParaRPr>
          </a:p>
        </p:txBody>
      </p:sp>
      <p:sp>
        <p:nvSpPr>
          <p:cNvPr id="830469" name="Line 5"/>
          <p:cNvSpPr>
            <a:spLocks noChangeShapeType="1"/>
          </p:cNvSpPr>
          <p:nvPr/>
        </p:nvSpPr>
        <p:spPr bwMode="gray">
          <a:xfrm>
            <a:off x="0" y="6373813"/>
            <a:ext cx="12192000" cy="0"/>
          </a:xfrm>
          <a:prstGeom prst="line">
            <a:avLst/>
          </a:prstGeom>
          <a:noFill/>
          <a:ln w="19050">
            <a:solidFill>
              <a:schemeClr val="bg2"/>
            </a:solidFill>
            <a:round/>
            <a:headEnd/>
            <a:tailEnd/>
          </a:ln>
          <a:effectLst/>
        </p:spPr>
        <p:txBody>
          <a:bodyPr lIns="80167" tIns="40084" rIns="80167" bIns="40084" anchor="ctr"/>
          <a:lstStyle/>
          <a:p>
            <a:pPr>
              <a:defRPr/>
            </a:pPr>
            <a:endParaRPr lang="en-GB" sz="1800">
              <a:latin typeface="Arial" pitchFamily="34" charset="0"/>
            </a:endParaRPr>
          </a:p>
        </p:txBody>
      </p:sp>
      <p:sp>
        <p:nvSpPr>
          <p:cNvPr id="830470" name="Rectangle 6"/>
          <p:cNvSpPr>
            <a:spLocks noChangeArrowheads="1"/>
          </p:cNvSpPr>
          <p:nvPr/>
        </p:nvSpPr>
        <p:spPr bwMode="invGray">
          <a:xfrm>
            <a:off x="9795933" y="6537326"/>
            <a:ext cx="349452" cy="265617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  <a:effectLst/>
        </p:spPr>
        <p:txBody>
          <a:bodyPr wrap="none" lIns="80167" tIns="40084" rIns="80167" bIns="40084">
            <a:spAutoFit/>
          </a:bodyPr>
          <a:lstStyle/>
          <a:p>
            <a:pPr defTabSz="801688">
              <a:defRPr/>
            </a:pPr>
            <a:fld id="{A1A00B9A-5B0F-4DB6-8E15-38D31F7471AF}" type="slidenum">
              <a:rPr lang="en-GB" sz="1200">
                <a:solidFill>
                  <a:srgbClr val="FFFFFF"/>
                </a:solidFill>
                <a:latin typeface="Arial" pitchFamily="34" charset="0"/>
              </a:rPr>
              <a:pPr defTabSz="801688">
                <a:defRPr/>
              </a:pPr>
              <a:t>‹#›</a:t>
            </a:fld>
            <a:endParaRPr lang="en-GB" sz="1200">
              <a:solidFill>
                <a:srgbClr val="FFFFFF"/>
              </a:solidFill>
              <a:latin typeface="Arial" pitchFamily="34" charset="0"/>
            </a:endParaRPr>
          </a:p>
        </p:txBody>
      </p:sp>
      <p:sp>
        <p:nvSpPr>
          <p:cNvPr id="830471" name="Text Box 7"/>
          <p:cNvSpPr txBox="1">
            <a:spLocks noChangeArrowheads="1"/>
          </p:cNvSpPr>
          <p:nvPr/>
        </p:nvSpPr>
        <p:spPr bwMode="invGray">
          <a:xfrm>
            <a:off x="406400" y="6400801"/>
            <a:ext cx="3048000" cy="430887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l" fontAlgn="base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GB" sz="1100" dirty="0">
                <a:solidFill>
                  <a:schemeClr val="bg1"/>
                </a:solidFill>
                <a:latin typeface="Arial" pitchFamily="34" charset="0"/>
              </a:rPr>
              <a:t>University</a:t>
            </a:r>
            <a:r>
              <a:rPr lang="en-GB" sz="1100" baseline="0" dirty="0">
                <a:solidFill>
                  <a:schemeClr val="bg1"/>
                </a:solidFill>
                <a:latin typeface="Arial" pitchFamily="34" charset="0"/>
              </a:rPr>
              <a:t> Program Material</a:t>
            </a:r>
            <a:endParaRPr lang="en-GB" sz="1100" dirty="0">
              <a:solidFill>
                <a:schemeClr val="bg1"/>
              </a:solidFill>
              <a:latin typeface="Arial" pitchFamily="34" charset="0"/>
            </a:endParaRPr>
          </a:p>
          <a:p>
            <a:pPr algn="l" fontAlgn="base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GB" sz="1100" dirty="0">
                <a:solidFill>
                  <a:schemeClr val="bg1"/>
                </a:solidFill>
                <a:latin typeface="Arial" pitchFamily="34" charset="0"/>
                <a:cs typeface="Calibri"/>
              </a:rPr>
              <a:t>Copyright © ARM Ltd 2012</a:t>
            </a:r>
            <a:endParaRPr lang="en-GB" sz="1100" dirty="0">
              <a:solidFill>
                <a:schemeClr val="bg1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486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ransition>
    <p:pull dir="ru"/>
  </p:transition>
  <p:txStyles>
    <p:titleStyle>
      <a:lvl1pPr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2pPr>
      <a:lvl3pPr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3pPr>
      <a:lvl4pPr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4pPr>
      <a:lvl5pPr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5pPr>
      <a:lvl6pPr marL="457200"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6pPr>
      <a:lvl7pPr marL="914400"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7pPr>
      <a:lvl8pPr marL="1371600"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8pPr>
      <a:lvl9pPr marL="1828800"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9pPr>
    </p:titleStyle>
    <p:bodyStyle>
      <a:lvl1pPr marL="301625" indent="-301625" algn="l" defTabSz="801688" rtl="0" eaLnBrk="0" fontAlgn="ctr" hangingPunct="0">
        <a:spcBef>
          <a:spcPct val="25000"/>
        </a:spcBef>
        <a:spcAft>
          <a:spcPct val="0"/>
        </a:spcAft>
        <a:buClr>
          <a:schemeClr val="bg2"/>
        </a:buClr>
        <a:buSzPct val="125000"/>
        <a:buFont typeface="Wingdings" pitchFamily="2" charset="2"/>
        <a:buChar char="§"/>
        <a:defRPr b="1">
          <a:solidFill>
            <a:schemeClr val="tx1"/>
          </a:solidFill>
          <a:latin typeface="+mn-lt"/>
          <a:ea typeface="+mn-ea"/>
          <a:cs typeface="+mn-cs"/>
        </a:defRPr>
      </a:lvl1pPr>
      <a:lvl2pPr marL="650875" indent="-249238" algn="l" defTabSz="801688" rtl="0" eaLnBrk="0" fontAlgn="ctr" hangingPunct="0">
        <a:spcBef>
          <a:spcPct val="25000"/>
        </a:spcBef>
        <a:spcAft>
          <a:spcPct val="0"/>
        </a:spcAft>
        <a:buClr>
          <a:schemeClr val="bg2"/>
        </a:buClr>
        <a:buSzPct val="125000"/>
        <a:buFont typeface="Wingdings" pitchFamily="2" charset="2"/>
        <a:buChar char="§"/>
        <a:defRPr sz="1700">
          <a:solidFill>
            <a:schemeClr val="tx1"/>
          </a:solidFill>
          <a:latin typeface="+mn-lt"/>
        </a:defRPr>
      </a:lvl2pPr>
      <a:lvl3pPr marL="1001713" indent="-200025" algn="l" defTabSz="801688" rtl="0" eaLnBrk="0" fontAlgn="ctr" hangingPunct="0">
        <a:spcBef>
          <a:spcPct val="25000"/>
        </a:spcBef>
        <a:spcAft>
          <a:spcPct val="0"/>
        </a:spcAft>
        <a:buClr>
          <a:schemeClr val="bg2"/>
        </a:buClr>
        <a:buSzPct val="12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1403350" indent="-200025" algn="l" defTabSz="801688" rtl="0" eaLnBrk="0" fontAlgn="ctr" hangingPunct="0">
        <a:spcBef>
          <a:spcPct val="25000"/>
        </a:spcBef>
        <a:spcAft>
          <a:spcPct val="0"/>
        </a:spcAft>
        <a:buClr>
          <a:schemeClr val="bg2"/>
        </a:buClr>
        <a:buSzPct val="125000"/>
        <a:buFont typeface="Wingdings" pitchFamily="2" charset="2"/>
        <a:buChar char="§"/>
        <a:defRPr sz="1500">
          <a:solidFill>
            <a:schemeClr val="tx1"/>
          </a:solidFill>
          <a:latin typeface="+mn-lt"/>
        </a:defRPr>
      </a:lvl4pPr>
      <a:lvl5pPr marL="1803400" indent="-200025" algn="l" defTabSz="801688" rtl="0" eaLnBrk="0" fontAlgn="base" hangingPunct="0">
        <a:spcBef>
          <a:spcPct val="15000"/>
        </a:spcBef>
        <a:spcAft>
          <a:spcPct val="0"/>
        </a:spcAft>
        <a:buClr>
          <a:schemeClr val="tx1"/>
        </a:buClr>
        <a:buSzPct val="70000"/>
        <a:buChar char="•"/>
        <a:defRPr sz="2000">
          <a:solidFill>
            <a:schemeClr val="bg1"/>
          </a:solidFill>
          <a:latin typeface="+mn-lt"/>
        </a:defRPr>
      </a:lvl5pPr>
      <a:lvl6pPr marL="2260600" indent="-200025" algn="l" defTabSz="801688" rtl="0" eaLnBrk="0" fontAlgn="base" hangingPunct="0">
        <a:spcBef>
          <a:spcPct val="15000"/>
        </a:spcBef>
        <a:spcAft>
          <a:spcPct val="0"/>
        </a:spcAft>
        <a:buClr>
          <a:schemeClr val="tx1"/>
        </a:buClr>
        <a:buSzPct val="70000"/>
        <a:buChar char="•"/>
        <a:defRPr sz="2000">
          <a:solidFill>
            <a:schemeClr val="bg1"/>
          </a:solidFill>
          <a:latin typeface="+mn-lt"/>
        </a:defRPr>
      </a:lvl6pPr>
      <a:lvl7pPr marL="2717800" indent="-200025" algn="l" defTabSz="801688" rtl="0" eaLnBrk="0" fontAlgn="base" hangingPunct="0">
        <a:spcBef>
          <a:spcPct val="15000"/>
        </a:spcBef>
        <a:spcAft>
          <a:spcPct val="0"/>
        </a:spcAft>
        <a:buClr>
          <a:schemeClr val="tx1"/>
        </a:buClr>
        <a:buSzPct val="70000"/>
        <a:buChar char="•"/>
        <a:defRPr sz="2000">
          <a:solidFill>
            <a:schemeClr val="bg1"/>
          </a:solidFill>
          <a:latin typeface="+mn-lt"/>
        </a:defRPr>
      </a:lvl7pPr>
      <a:lvl8pPr marL="3175000" indent="-200025" algn="l" defTabSz="801688" rtl="0" eaLnBrk="0" fontAlgn="base" hangingPunct="0">
        <a:spcBef>
          <a:spcPct val="15000"/>
        </a:spcBef>
        <a:spcAft>
          <a:spcPct val="0"/>
        </a:spcAft>
        <a:buClr>
          <a:schemeClr val="tx1"/>
        </a:buClr>
        <a:buSzPct val="70000"/>
        <a:buChar char="•"/>
        <a:defRPr sz="2000">
          <a:solidFill>
            <a:schemeClr val="bg1"/>
          </a:solidFill>
          <a:latin typeface="+mn-lt"/>
        </a:defRPr>
      </a:lvl8pPr>
      <a:lvl9pPr marL="3632200" indent="-200025" algn="l" defTabSz="801688" rtl="0" eaLnBrk="0" fontAlgn="base" hangingPunct="0">
        <a:spcBef>
          <a:spcPct val="15000"/>
        </a:spcBef>
        <a:spcAft>
          <a:spcPct val="0"/>
        </a:spcAft>
        <a:buClr>
          <a:schemeClr val="tx1"/>
        </a:buClr>
        <a:buSzPct val="70000"/>
        <a:buChar char="•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180B07-DAF0-4F07-8F6B-C1B7F63560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Sklearn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5471C96-C73F-495D-8AF2-B322913884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Jin-Soo Kim</a:t>
            </a:r>
            <a:br>
              <a:rPr lang="en-US" altLang="ko-KR" dirty="0"/>
            </a:br>
            <a:r>
              <a:rPr lang="en-US" altLang="ko-KR" dirty="0"/>
              <a:t>(jinsoo.kim@snu.ac.kr)</a:t>
            </a:r>
          </a:p>
          <a:p>
            <a:r>
              <a:rPr lang="en-US" altLang="ko-KR" dirty="0"/>
              <a:t>Systems Software &amp;</a:t>
            </a:r>
            <a:br>
              <a:rPr lang="en-US" altLang="ko-KR" dirty="0"/>
            </a:br>
            <a:r>
              <a:rPr lang="en-US" altLang="ko-KR" dirty="0"/>
              <a:t>Architecture Lab.</a:t>
            </a:r>
          </a:p>
          <a:p>
            <a:r>
              <a:rPr lang="en-US" altLang="ko-KR" dirty="0"/>
              <a:t>Seoul National University</a:t>
            </a:r>
          </a:p>
          <a:p>
            <a:endParaRPr lang="en-US" altLang="ko-KR" dirty="0"/>
          </a:p>
          <a:p>
            <a:r>
              <a:rPr lang="en-US" altLang="ko-KR" dirty="0"/>
              <a:t>Jan. 6 – 17, 2020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9681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523527-C811-4372-A502-2FEDEE65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415256"/>
            <a:ext cx="10955548" cy="701731"/>
          </a:xfrm>
        </p:spPr>
        <p:txBody>
          <a:bodyPr/>
          <a:lstStyle/>
          <a:p>
            <a:r>
              <a:rPr kumimoji="1" lang="en-US" altLang="ko-KR" sz="4400" dirty="0"/>
              <a:t>Lab 1.  Decision Tree</a:t>
            </a:r>
            <a:r>
              <a:rPr kumimoji="1" lang="ko-KR" altLang="en-US" sz="4400" dirty="0"/>
              <a:t> </a:t>
            </a:r>
            <a:r>
              <a:rPr kumimoji="1" lang="en-US" altLang="ko-KR" sz="4400" dirty="0"/>
              <a:t>– Accuracy</a:t>
            </a:r>
            <a:endParaRPr lang="ko-KR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84EC0AE-936C-4C84-B222-FEB15C60E7A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8226" y="1396157"/>
                <a:ext cx="10955548" cy="5081885"/>
              </a:xfrm>
            </p:spPr>
            <p:txBody>
              <a:bodyPr/>
              <a:lstStyle/>
              <a:p>
                <a:r>
                  <a:rPr lang="en-US" altLang="ko-KR" dirty="0"/>
                  <a:t>Accuracy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𝑇𝑟𝑢𝑒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𝑁𝑎𝑔𝑎𝑡𝑖𝑣𝑒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𝑇𝑟𝑢𝑒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𝑃𝑜𝑠𝑖𝑡𝑖𝑣𝑒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𝑇𝑜𝑡𝑎𝑙</m:t>
                        </m:r>
                      </m:den>
                    </m:f>
                  </m:oMath>
                </a14:m>
                <a:endParaRPr lang="en-US" altLang="ko-KR" i="1" dirty="0"/>
              </a:p>
              <a:p>
                <a:pPr lvl="1"/>
                <a:r>
                  <a:rPr lang="en-US" altLang="ko-KR" dirty="0"/>
                  <a:t>Accuracy(</a:t>
                </a:r>
                <a:r>
                  <a:rPr lang="ko-KR" altLang="en-US" dirty="0"/>
                  <a:t>정확도</a:t>
                </a:r>
                <a:r>
                  <a:rPr lang="en-US" altLang="ko-KR" dirty="0"/>
                  <a:t>)</a:t>
                </a:r>
                <a:r>
                  <a:rPr lang="ko-KR" altLang="en-US" dirty="0"/>
                  <a:t>는 전체에서 실제 </a:t>
                </a:r>
                <a:r>
                  <a:rPr lang="en-US" altLang="ko-KR" dirty="0"/>
                  <a:t>positive</a:t>
                </a:r>
                <a:r>
                  <a:rPr lang="ko-KR" altLang="en-US" dirty="0"/>
                  <a:t>를 </a:t>
                </a:r>
                <a:r>
                  <a:rPr lang="en-US" altLang="ko-KR" dirty="0"/>
                  <a:t>positive</a:t>
                </a:r>
                <a:r>
                  <a:rPr lang="ko-KR" altLang="en-US" dirty="0"/>
                  <a:t>라 예측한 것과 실제 </a:t>
                </a:r>
                <a:r>
                  <a:rPr lang="en-US" altLang="ko-KR" dirty="0"/>
                  <a:t>negative</a:t>
                </a:r>
                <a:r>
                  <a:rPr lang="ko-KR" altLang="en-US" dirty="0"/>
                  <a:t>를 </a:t>
                </a:r>
                <a:r>
                  <a:rPr lang="en-US" altLang="ko-KR" dirty="0"/>
                  <a:t>negative</a:t>
                </a:r>
                <a:r>
                  <a:rPr lang="ko-KR" altLang="en-US" dirty="0"/>
                  <a:t>라 예측한 것의 비율</a:t>
                </a:r>
                <a:endParaRPr lang="en-US" altLang="ko-KR" dirty="0"/>
              </a:p>
              <a:p>
                <a:pPr lvl="1"/>
                <a:r>
                  <a:rPr lang="en-US" altLang="ko-KR" dirty="0"/>
                  <a:t>Hint :  </a:t>
                </a:r>
                <a:r>
                  <a:rPr lang="en-US" altLang="ko-KR" dirty="0" err="1"/>
                  <a:t>np.mean</a:t>
                </a:r>
                <a:r>
                  <a:rPr lang="en-US" altLang="ko-KR" dirty="0"/>
                  <a:t>(), </a:t>
                </a:r>
                <a:r>
                  <a:rPr lang="en-US" altLang="ko-KR" dirty="0" err="1"/>
                  <a:t>np.equal</a:t>
                </a:r>
                <a:r>
                  <a:rPr lang="en-US" altLang="ko-KR" dirty="0"/>
                  <a:t>()</a:t>
                </a:r>
                <a:r>
                  <a:rPr lang="ko-KR" altLang="en-US" dirty="0"/>
                  <a:t> </a:t>
                </a:r>
                <a:endParaRPr lang="en-US" altLang="ko-KR" dirty="0"/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84EC0AE-936C-4C84-B222-FEB15C60E7A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8226" y="1396157"/>
                <a:ext cx="10955548" cy="5081885"/>
              </a:xfrm>
              <a:blipFill>
                <a:blip r:embed="rId2"/>
                <a:stretch>
                  <a:fillRect l="-94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383E631-DCAC-45D6-A9E4-103809B2A348}"/>
              </a:ext>
            </a:extLst>
          </p:cNvPr>
          <p:cNvGraphicFramePr>
            <a:graphicFrameLocks noGrp="1"/>
          </p:cNvGraphicFramePr>
          <p:nvPr/>
        </p:nvGraphicFramePr>
        <p:xfrm>
          <a:off x="4171950" y="4275116"/>
          <a:ext cx="6972303" cy="18287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24101">
                  <a:extLst>
                    <a:ext uri="{9D8B030D-6E8A-4147-A177-3AD203B41FA5}">
                      <a16:colId xmlns:a16="http://schemas.microsoft.com/office/drawing/2014/main" val="1542527276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3536347798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910583142"/>
                    </a:ext>
                  </a:extLst>
                </a:gridCol>
              </a:tblGrid>
              <a:tr h="609599">
                <a:tc>
                  <a:txBody>
                    <a:bodyPr/>
                    <a:lstStyle/>
                    <a:p>
                      <a:pPr latinLnBrk="1"/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Negative(0)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Positive(1)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910605"/>
                  </a:ext>
                </a:extLst>
              </a:tr>
              <a:tr h="6095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Negative(0)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True Negative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False Positive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479200"/>
                  </a:ext>
                </a:extLst>
              </a:tr>
              <a:tr h="6095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Positive(1)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False Negative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True Positive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856839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2030F0D-7619-4992-A7EA-0388C0327ABA}"/>
              </a:ext>
            </a:extLst>
          </p:cNvPr>
          <p:cNvSpPr txBox="1"/>
          <p:nvPr/>
        </p:nvSpPr>
        <p:spPr>
          <a:xfrm>
            <a:off x="7158037" y="3508024"/>
            <a:ext cx="2843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Gill Sans MT" panose="020B0502020104020203" pitchFamily="34" charset="0"/>
              </a:rPr>
              <a:t>Predicted(</a:t>
            </a:r>
            <a:r>
              <a:rPr lang="en-US" altLang="ko-KR" sz="2800" b="1" dirty="0" err="1">
                <a:latin typeface="Gill Sans MT" panose="020B0502020104020203" pitchFamily="34" charset="0"/>
              </a:rPr>
              <a:t>pred</a:t>
            </a:r>
            <a:r>
              <a:rPr lang="en-US" altLang="ko-KR" sz="2800" b="1" dirty="0">
                <a:latin typeface="Gill Sans MT" panose="020B0502020104020203" pitchFamily="34" charset="0"/>
              </a:rPr>
              <a:t>)</a:t>
            </a:r>
            <a:endParaRPr lang="ko-KR" altLang="en-US" sz="2800" b="1" dirty="0">
              <a:latin typeface="Gill Sans MT" panose="020B05020201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066095-4E0F-4567-856B-F5EEF3419030}"/>
              </a:ext>
            </a:extLst>
          </p:cNvPr>
          <p:cNvSpPr txBox="1"/>
          <p:nvPr/>
        </p:nvSpPr>
        <p:spPr>
          <a:xfrm>
            <a:off x="2365724" y="4984789"/>
            <a:ext cx="18062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Gill Sans MT" panose="020B0502020104020203" pitchFamily="34" charset="0"/>
              </a:rPr>
              <a:t>Actual</a:t>
            </a:r>
          </a:p>
          <a:p>
            <a:r>
              <a:rPr lang="en-US" altLang="ko-KR" sz="2800" b="1" dirty="0">
                <a:latin typeface="Gill Sans MT" panose="020B0502020104020203" pitchFamily="34" charset="0"/>
              </a:rPr>
              <a:t>(label)</a:t>
            </a:r>
            <a:endParaRPr lang="ko-KR" altLang="en-US" sz="2800" b="1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2442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523527-C811-4372-A502-2FEDEE65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415256"/>
            <a:ext cx="10955548" cy="701731"/>
          </a:xfrm>
        </p:spPr>
        <p:txBody>
          <a:bodyPr/>
          <a:lstStyle/>
          <a:p>
            <a:r>
              <a:rPr kumimoji="1" lang="en-US" altLang="ko-KR" sz="4400" dirty="0"/>
              <a:t>Lab 1.  Decision Tree - Precision</a:t>
            </a:r>
            <a:endParaRPr lang="ko-KR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84EC0AE-936C-4C84-B222-FEB15C60E7A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8226" y="1396157"/>
                <a:ext cx="10955548" cy="5081885"/>
              </a:xfrm>
            </p:spPr>
            <p:txBody>
              <a:bodyPr/>
              <a:lstStyle/>
              <a:p>
                <a:r>
                  <a:rPr lang="en-US" altLang="ko-KR" dirty="0"/>
                  <a:t>Precision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𝑇𝑟𝑢𝑒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𝑃𝑜𝑠𝑖𝑡𝑖𝑣𝑒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𝑇𝑟𝑢𝑒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𝑃𝑜𝑠𝑖𝑡𝑖𝑣𝑒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𝐹𝑎𝑙𝑠𝑒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𝑃𝑜𝑠𝑖𝑡𝑖𝑣𝑒</m:t>
                        </m:r>
                      </m:den>
                    </m:f>
                  </m:oMath>
                </a14:m>
                <a:endParaRPr lang="en-US" altLang="ko-KR" i="1" dirty="0"/>
              </a:p>
              <a:p>
                <a:pPr marL="0" indent="0">
                  <a:buNone/>
                </a:pPr>
                <a:r>
                  <a:rPr lang="en-US" altLang="ko-KR" dirty="0"/>
                  <a:t>                 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𝑇𝑟𝑢𝑒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𝑃𝑜𝑠𝑖𝑡𝑖𝑣𝑒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𝑃𝑟𝑒𝑑𝑖𝑐𝑡𝑒𝑑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𝑃𝑜𝑠𝑖𝑡𝑖𝑣𝑒</m:t>
                        </m:r>
                      </m:den>
                    </m:f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Precision</a:t>
                </a:r>
                <a:r>
                  <a:rPr lang="ko-KR" altLang="en-US" dirty="0"/>
                  <a:t>은 예측이 </a:t>
                </a:r>
                <a:r>
                  <a:rPr lang="en-US" altLang="ko-KR" dirty="0"/>
                  <a:t>positive</a:t>
                </a:r>
                <a:r>
                  <a:rPr lang="ko-KR" altLang="en-US" dirty="0"/>
                  <a:t>라고 했을 때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실제 </a:t>
                </a:r>
                <a:r>
                  <a:rPr lang="en-US" altLang="ko-KR" dirty="0"/>
                  <a:t>positive</a:t>
                </a:r>
                <a:r>
                  <a:rPr lang="ko-KR" altLang="en-US" dirty="0"/>
                  <a:t>의 비율</a:t>
                </a:r>
                <a:endParaRPr lang="en-US" altLang="ko-KR" dirty="0"/>
              </a:p>
              <a:p>
                <a:pPr lvl="1"/>
                <a:r>
                  <a:rPr lang="en-US" altLang="ko-KR" dirty="0"/>
                  <a:t>Hint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:</a:t>
                </a:r>
                <a:r>
                  <a:rPr lang="ko-KR" altLang="en-US" dirty="0"/>
                  <a:t> </a:t>
                </a:r>
                <a:r>
                  <a:rPr lang="en-US" altLang="ko-KR" dirty="0" err="1"/>
                  <a:t>np.sum</a:t>
                </a:r>
                <a:r>
                  <a:rPr lang="en-US" altLang="ko-KR" dirty="0"/>
                  <a:t>() &amp;&amp; label</a:t>
                </a:r>
                <a:r>
                  <a:rPr lang="ko-KR" altLang="en-US" dirty="0"/>
                  <a:t>과 </a:t>
                </a:r>
                <a:r>
                  <a:rPr lang="en-US" altLang="ko-KR" dirty="0" err="1"/>
                  <a:t>pred</a:t>
                </a:r>
                <a:r>
                  <a:rPr lang="ko-KR" altLang="en-US" dirty="0"/>
                  <a:t>중 하나라도 </a:t>
                </a:r>
                <a:r>
                  <a:rPr lang="en-US" altLang="ko-KR" dirty="0"/>
                  <a:t>0</a:t>
                </a:r>
                <a:r>
                  <a:rPr lang="ko-KR" altLang="en-US" dirty="0"/>
                  <a:t>이면 곱하면 </a:t>
                </a:r>
                <a:r>
                  <a:rPr lang="en-US" altLang="ko-KR" dirty="0"/>
                  <a:t>0</a:t>
                </a:r>
                <a:r>
                  <a:rPr lang="ko-KR" altLang="en-US" dirty="0"/>
                  <a:t>이 나온다</a:t>
                </a:r>
                <a:r>
                  <a:rPr lang="en-US" altLang="ko-KR" dirty="0"/>
                  <a:t>.</a:t>
                </a:r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84EC0AE-936C-4C84-B222-FEB15C60E7A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8226" y="1396157"/>
                <a:ext cx="10955548" cy="5081885"/>
              </a:xfrm>
              <a:blipFill>
                <a:blip r:embed="rId2"/>
                <a:stretch>
                  <a:fillRect l="-9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383E631-DCAC-45D6-A9E4-103809B2A348}"/>
              </a:ext>
            </a:extLst>
          </p:cNvPr>
          <p:cNvGraphicFramePr>
            <a:graphicFrameLocks noGrp="1"/>
          </p:cNvGraphicFramePr>
          <p:nvPr/>
        </p:nvGraphicFramePr>
        <p:xfrm>
          <a:off x="4171950" y="4275116"/>
          <a:ext cx="6972303" cy="18287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24101">
                  <a:extLst>
                    <a:ext uri="{9D8B030D-6E8A-4147-A177-3AD203B41FA5}">
                      <a16:colId xmlns:a16="http://schemas.microsoft.com/office/drawing/2014/main" val="1542527276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3536347798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910583142"/>
                    </a:ext>
                  </a:extLst>
                </a:gridCol>
              </a:tblGrid>
              <a:tr h="609599">
                <a:tc>
                  <a:txBody>
                    <a:bodyPr/>
                    <a:lstStyle/>
                    <a:p>
                      <a:pPr latinLnBrk="1"/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Negative(0)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Positive(1)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910605"/>
                  </a:ext>
                </a:extLst>
              </a:tr>
              <a:tr h="6095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Negative(0)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True Negative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False Positive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479200"/>
                  </a:ext>
                </a:extLst>
              </a:tr>
              <a:tr h="6095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Positive(1)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False Negative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True Positive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856839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2030F0D-7619-4992-A7EA-0388C0327ABA}"/>
              </a:ext>
            </a:extLst>
          </p:cNvPr>
          <p:cNvSpPr txBox="1"/>
          <p:nvPr/>
        </p:nvSpPr>
        <p:spPr>
          <a:xfrm>
            <a:off x="7158037" y="3508024"/>
            <a:ext cx="2843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Gill Sans MT" panose="020B0502020104020203" pitchFamily="34" charset="0"/>
              </a:rPr>
              <a:t>Predicted(</a:t>
            </a:r>
            <a:r>
              <a:rPr lang="en-US" altLang="ko-KR" sz="2800" b="1" dirty="0" err="1">
                <a:latin typeface="Gill Sans MT" panose="020B0502020104020203" pitchFamily="34" charset="0"/>
              </a:rPr>
              <a:t>pred</a:t>
            </a:r>
            <a:r>
              <a:rPr lang="en-US" altLang="ko-KR" sz="2800" b="1" dirty="0">
                <a:latin typeface="Gill Sans MT" panose="020B0502020104020203" pitchFamily="34" charset="0"/>
              </a:rPr>
              <a:t>)</a:t>
            </a:r>
            <a:endParaRPr lang="ko-KR" altLang="en-US" sz="2800" b="1" dirty="0">
              <a:latin typeface="Gill Sans MT" panose="020B05020201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066095-4E0F-4567-856B-F5EEF3419030}"/>
              </a:ext>
            </a:extLst>
          </p:cNvPr>
          <p:cNvSpPr txBox="1"/>
          <p:nvPr/>
        </p:nvSpPr>
        <p:spPr>
          <a:xfrm>
            <a:off x="2365724" y="4984789"/>
            <a:ext cx="18062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Gill Sans MT" panose="020B0502020104020203" pitchFamily="34" charset="0"/>
              </a:rPr>
              <a:t>Actual</a:t>
            </a:r>
          </a:p>
          <a:p>
            <a:r>
              <a:rPr lang="en-US" altLang="ko-KR" sz="2800" b="1" dirty="0">
                <a:latin typeface="Gill Sans MT" panose="020B0502020104020203" pitchFamily="34" charset="0"/>
              </a:rPr>
              <a:t>(label)</a:t>
            </a:r>
            <a:endParaRPr lang="ko-KR" altLang="en-US" sz="2800" b="1" dirty="0">
              <a:latin typeface="Gill Sans MT" panose="020B0502020104020203" pitchFamily="34" charset="0"/>
            </a:endParaRPr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90C9E709-45B9-48E6-80F9-DC7A27107129}"/>
              </a:ext>
            </a:extLst>
          </p:cNvPr>
          <p:cNvGraphicFramePr>
            <a:graphicFrameLocks noGrp="1"/>
          </p:cNvGraphicFramePr>
          <p:nvPr/>
        </p:nvGraphicFramePr>
        <p:xfrm>
          <a:off x="8701088" y="4144700"/>
          <a:ext cx="2614612" cy="21560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14612">
                  <a:extLst>
                    <a:ext uri="{9D8B030D-6E8A-4147-A177-3AD203B41FA5}">
                      <a16:colId xmlns:a16="http://schemas.microsoft.com/office/drawing/2014/main" val="3832032843"/>
                    </a:ext>
                  </a:extLst>
                </a:gridCol>
              </a:tblGrid>
              <a:tr h="215608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571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4190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0064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523527-C811-4372-A502-2FEDEE65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415256"/>
            <a:ext cx="10955548" cy="701731"/>
          </a:xfrm>
        </p:spPr>
        <p:txBody>
          <a:bodyPr/>
          <a:lstStyle/>
          <a:p>
            <a:r>
              <a:rPr kumimoji="1" lang="en-US" altLang="ko-KR" sz="4400" dirty="0"/>
              <a:t>Lab 1.  Decision Tree - Recall</a:t>
            </a:r>
            <a:endParaRPr lang="ko-KR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84EC0AE-936C-4C84-B222-FEB15C60E7A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8226" y="1396157"/>
                <a:ext cx="10955548" cy="5081885"/>
              </a:xfrm>
            </p:spPr>
            <p:txBody>
              <a:bodyPr/>
              <a:lstStyle/>
              <a:p>
                <a:r>
                  <a:rPr lang="en-US" altLang="ko-KR" dirty="0"/>
                  <a:t>Recall     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𝑇𝑟𝑢𝑒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𝑃𝑜𝑠𝑖𝑡𝑖𝑣𝑒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𝑇𝑟𝑢𝑒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𝑃𝑜𝑠𝑖𝑡𝑖𝑣𝑒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𝐹𝑎𝑙𝑠𝑒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𝑁𝑒𝑔𝑎𝑡𝑖𝑣𝑒</m:t>
                        </m:r>
                      </m:den>
                    </m:f>
                  </m:oMath>
                </a14:m>
                <a:endParaRPr lang="en-US" altLang="ko-KR" i="1" dirty="0"/>
              </a:p>
              <a:p>
                <a:pPr marL="0" indent="0">
                  <a:buNone/>
                </a:pPr>
                <a:r>
                  <a:rPr lang="en-US" altLang="ko-KR" dirty="0"/>
                  <a:t>                 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𝑇𝑟𝑢𝑒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𝑃𝑜𝑠𝑖𝑡𝑖𝑣𝑒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𝐴𝑐𝑡𝑢𝑎𝑙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𝑃𝑜𝑠𝑖𝑡𝑖𝑣𝑒</m:t>
                        </m:r>
                      </m:den>
                    </m:f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Recall</a:t>
                </a:r>
                <a:r>
                  <a:rPr lang="ko-KR" altLang="en-US" dirty="0"/>
                  <a:t>은 실제 </a:t>
                </a:r>
                <a:r>
                  <a:rPr lang="en-US" altLang="ko-KR" dirty="0"/>
                  <a:t>positive </a:t>
                </a:r>
                <a:r>
                  <a:rPr lang="ko-KR" altLang="en-US" dirty="0"/>
                  <a:t>중에 모델이 </a:t>
                </a:r>
                <a:r>
                  <a:rPr lang="en-US" altLang="ko-KR" dirty="0"/>
                  <a:t>positive</a:t>
                </a:r>
                <a:r>
                  <a:rPr lang="ko-KR" altLang="en-US" dirty="0"/>
                  <a:t>라 예측한 것의 비율</a:t>
                </a:r>
                <a:endParaRPr lang="en-US" altLang="ko-KR" dirty="0"/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84EC0AE-936C-4C84-B222-FEB15C60E7A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8226" y="1396157"/>
                <a:ext cx="10955548" cy="5081885"/>
              </a:xfrm>
              <a:blipFill>
                <a:blip r:embed="rId2"/>
                <a:stretch>
                  <a:fillRect l="-94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383E631-DCAC-45D6-A9E4-103809B2A348}"/>
              </a:ext>
            </a:extLst>
          </p:cNvPr>
          <p:cNvGraphicFramePr>
            <a:graphicFrameLocks noGrp="1"/>
          </p:cNvGraphicFramePr>
          <p:nvPr/>
        </p:nvGraphicFramePr>
        <p:xfrm>
          <a:off x="4171950" y="4275116"/>
          <a:ext cx="6972303" cy="18287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24101">
                  <a:extLst>
                    <a:ext uri="{9D8B030D-6E8A-4147-A177-3AD203B41FA5}">
                      <a16:colId xmlns:a16="http://schemas.microsoft.com/office/drawing/2014/main" val="1542527276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3536347798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910583142"/>
                    </a:ext>
                  </a:extLst>
                </a:gridCol>
              </a:tblGrid>
              <a:tr h="609599">
                <a:tc>
                  <a:txBody>
                    <a:bodyPr/>
                    <a:lstStyle/>
                    <a:p>
                      <a:pPr latinLnBrk="1"/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Negative(0)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Positive(1)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910605"/>
                  </a:ext>
                </a:extLst>
              </a:tr>
              <a:tr h="6095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Negative(0)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True Negative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False Positive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479200"/>
                  </a:ext>
                </a:extLst>
              </a:tr>
              <a:tr h="6095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Positive(1)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False Negative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True Positive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856839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2030F0D-7619-4992-A7EA-0388C0327ABA}"/>
              </a:ext>
            </a:extLst>
          </p:cNvPr>
          <p:cNvSpPr txBox="1"/>
          <p:nvPr/>
        </p:nvSpPr>
        <p:spPr>
          <a:xfrm>
            <a:off x="7158037" y="3508024"/>
            <a:ext cx="2843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Gill Sans MT" panose="020B0502020104020203" pitchFamily="34" charset="0"/>
              </a:rPr>
              <a:t>Predicted(</a:t>
            </a:r>
            <a:r>
              <a:rPr lang="en-US" altLang="ko-KR" sz="2800" b="1" dirty="0" err="1">
                <a:latin typeface="Gill Sans MT" panose="020B0502020104020203" pitchFamily="34" charset="0"/>
              </a:rPr>
              <a:t>pred</a:t>
            </a:r>
            <a:r>
              <a:rPr lang="en-US" altLang="ko-KR" sz="2800" b="1" dirty="0">
                <a:latin typeface="Gill Sans MT" panose="020B0502020104020203" pitchFamily="34" charset="0"/>
              </a:rPr>
              <a:t>)</a:t>
            </a:r>
            <a:endParaRPr lang="ko-KR" altLang="en-US" sz="2800" b="1" dirty="0">
              <a:latin typeface="Gill Sans MT" panose="020B05020201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066095-4E0F-4567-856B-F5EEF3419030}"/>
              </a:ext>
            </a:extLst>
          </p:cNvPr>
          <p:cNvSpPr txBox="1"/>
          <p:nvPr/>
        </p:nvSpPr>
        <p:spPr>
          <a:xfrm>
            <a:off x="2365724" y="4984789"/>
            <a:ext cx="18062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Gill Sans MT" panose="020B0502020104020203" pitchFamily="34" charset="0"/>
              </a:rPr>
              <a:t>Actual</a:t>
            </a:r>
          </a:p>
          <a:p>
            <a:r>
              <a:rPr lang="en-US" altLang="ko-KR" sz="2800" b="1" dirty="0">
                <a:latin typeface="Gill Sans MT" panose="020B0502020104020203" pitchFamily="34" charset="0"/>
              </a:rPr>
              <a:t>(label)</a:t>
            </a:r>
            <a:endParaRPr lang="ko-KR" altLang="en-US" sz="2800" b="1" dirty="0">
              <a:latin typeface="Gill Sans MT" panose="020B0502020104020203" pitchFamily="34" charset="0"/>
            </a:endParaRPr>
          </a:p>
        </p:txBody>
      </p:sp>
      <p:graphicFrame>
        <p:nvGraphicFramePr>
          <p:cNvPr id="9" name="표 11">
            <a:extLst>
              <a:ext uri="{FF2B5EF4-FFF2-40B4-BE49-F238E27FC236}">
                <a16:creationId xmlns:a16="http://schemas.microsoft.com/office/drawing/2014/main" id="{D8CD4E53-C002-4456-B661-781D255FFCE3}"/>
              </a:ext>
            </a:extLst>
          </p:cNvPr>
          <p:cNvGraphicFramePr>
            <a:graphicFrameLocks noGrp="1"/>
          </p:cNvGraphicFramePr>
          <p:nvPr/>
        </p:nvGraphicFramePr>
        <p:xfrm>
          <a:off x="4014788" y="5343525"/>
          <a:ext cx="7300912" cy="8392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300912">
                  <a:extLst>
                    <a:ext uri="{9D8B030D-6E8A-4147-A177-3AD203B41FA5}">
                      <a16:colId xmlns:a16="http://schemas.microsoft.com/office/drawing/2014/main" val="3832032843"/>
                    </a:ext>
                  </a:extLst>
                </a:gridCol>
              </a:tblGrid>
              <a:tr h="839244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571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4190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8169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523527-C811-4372-A502-2FEDEE65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415256"/>
            <a:ext cx="10955548" cy="701731"/>
          </a:xfrm>
        </p:spPr>
        <p:txBody>
          <a:bodyPr/>
          <a:lstStyle/>
          <a:p>
            <a:r>
              <a:rPr kumimoji="1" lang="en-US" altLang="ko-KR" sz="4400" dirty="0"/>
              <a:t>Lab 1.  Decision Tree – </a:t>
            </a:r>
            <a:r>
              <a:rPr kumimoji="1" lang="en-US" altLang="ko-KR" sz="4400" dirty="0" err="1"/>
              <a:t>F_measure</a:t>
            </a:r>
            <a:endParaRPr lang="ko-KR" alt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84EC0AE-936C-4C84-B222-FEB15C60E7A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8226" y="1396157"/>
                <a:ext cx="10955548" cy="5081885"/>
              </a:xfrm>
            </p:spPr>
            <p:txBody>
              <a:bodyPr/>
              <a:lstStyle/>
              <a:p>
                <a:r>
                  <a:rPr lang="en-US" altLang="ko-KR" dirty="0"/>
                  <a:t>F_measure   =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 ∗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𝑝𝑟𝑒𝑐𝑖𝑠𝑖𝑜𝑛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∗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𝑟𝑒𝑐𝑎𝑙𝑙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𝑝𝑟𝑒𝑐𝑖𝑠𝑖𝑜𝑛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𝑟𝑒𝑐𝑎𝑙𝑙</m:t>
                        </m:r>
                      </m:den>
                    </m:f>
                  </m:oMath>
                </a14:m>
                <a:r>
                  <a:rPr lang="en-US" altLang="ko-KR" i="1" dirty="0"/>
                  <a:t>  ( = f1_score)</a:t>
                </a:r>
              </a:p>
              <a:p>
                <a:pPr lvl="1"/>
                <a:r>
                  <a:rPr lang="ko-KR" altLang="en-US" dirty="0"/>
                  <a:t>앞서 구현한 </a:t>
                </a:r>
                <a:r>
                  <a:rPr lang="en-US" altLang="ko-KR" dirty="0"/>
                  <a:t>Precision, Recall</a:t>
                </a:r>
                <a:r>
                  <a:rPr lang="ko-KR" altLang="en-US" dirty="0"/>
                  <a:t>의 조화평균</a:t>
                </a:r>
                <a:endParaRPr lang="en-US" altLang="ko-KR" dirty="0"/>
              </a:p>
              <a:p>
                <a:pPr lvl="1"/>
                <a:r>
                  <a:rPr lang="ko-KR" altLang="en-US" dirty="0"/>
                  <a:t>앞서 구현한 </a:t>
                </a:r>
                <a:r>
                  <a:rPr lang="en-US" altLang="ko-KR" dirty="0"/>
                  <a:t>precision</a:t>
                </a:r>
                <a:r>
                  <a:rPr lang="ko-KR" altLang="en-US" dirty="0"/>
                  <a:t>과 </a:t>
                </a:r>
                <a:r>
                  <a:rPr lang="en-US" altLang="ko-KR" dirty="0"/>
                  <a:t>recall</a:t>
                </a:r>
                <a:r>
                  <a:rPr lang="ko-KR" altLang="en-US" dirty="0"/>
                  <a:t>을 이용해서 구현하면 편리하게 구현할 수 있음</a:t>
                </a:r>
                <a:endParaRPr lang="en-US" altLang="ko-KR" dirty="0"/>
              </a:p>
              <a:p>
                <a:endParaRPr lang="en-US" altLang="ko-KR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484EC0AE-936C-4C84-B222-FEB15C60E7A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8226" y="1396157"/>
                <a:ext cx="10955548" cy="5081885"/>
              </a:xfrm>
              <a:blipFill>
                <a:blip r:embed="rId2"/>
                <a:stretch>
                  <a:fillRect l="-9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383E631-DCAC-45D6-A9E4-103809B2A348}"/>
              </a:ext>
            </a:extLst>
          </p:cNvPr>
          <p:cNvGraphicFramePr>
            <a:graphicFrameLocks noGrp="1"/>
          </p:cNvGraphicFramePr>
          <p:nvPr/>
        </p:nvGraphicFramePr>
        <p:xfrm>
          <a:off x="4171950" y="4275116"/>
          <a:ext cx="6972303" cy="18287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24101">
                  <a:extLst>
                    <a:ext uri="{9D8B030D-6E8A-4147-A177-3AD203B41FA5}">
                      <a16:colId xmlns:a16="http://schemas.microsoft.com/office/drawing/2014/main" val="1542527276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3536347798"/>
                    </a:ext>
                  </a:extLst>
                </a:gridCol>
                <a:gridCol w="2324101">
                  <a:extLst>
                    <a:ext uri="{9D8B030D-6E8A-4147-A177-3AD203B41FA5}">
                      <a16:colId xmlns:a16="http://schemas.microsoft.com/office/drawing/2014/main" val="910583142"/>
                    </a:ext>
                  </a:extLst>
                </a:gridCol>
              </a:tblGrid>
              <a:tr h="609599">
                <a:tc>
                  <a:txBody>
                    <a:bodyPr/>
                    <a:lstStyle/>
                    <a:p>
                      <a:pPr latinLnBrk="1"/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Negative(0)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Positive(1)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910605"/>
                  </a:ext>
                </a:extLst>
              </a:tr>
              <a:tr h="6095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Negative(0)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True Negative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False Positive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479200"/>
                  </a:ext>
                </a:extLst>
              </a:tr>
              <a:tr h="6095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b="1" dirty="0">
                          <a:latin typeface="Gill Sans MT" panose="020B0502020104020203" pitchFamily="34" charset="0"/>
                        </a:rPr>
                        <a:t>Positive(1)</a:t>
                      </a:r>
                      <a:endParaRPr lang="ko-KR" altLang="en-US" sz="2800" b="1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False Negative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Gill Sans MT" panose="020B0502020104020203" pitchFamily="34" charset="0"/>
                        </a:rPr>
                        <a:t>True Positive</a:t>
                      </a:r>
                      <a:endParaRPr lang="ko-KR" altLang="en-US" sz="2800" dirty="0"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856839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2030F0D-7619-4992-A7EA-0388C0327ABA}"/>
              </a:ext>
            </a:extLst>
          </p:cNvPr>
          <p:cNvSpPr txBox="1"/>
          <p:nvPr/>
        </p:nvSpPr>
        <p:spPr>
          <a:xfrm>
            <a:off x="7158037" y="3508024"/>
            <a:ext cx="2843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Gill Sans MT" panose="020B0502020104020203" pitchFamily="34" charset="0"/>
              </a:rPr>
              <a:t>Predicted(</a:t>
            </a:r>
            <a:r>
              <a:rPr lang="en-US" altLang="ko-KR" sz="2800" b="1" dirty="0" err="1">
                <a:latin typeface="Gill Sans MT" panose="020B0502020104020203" pitchFamily="34" charset="0"/>
              </a:rPr>
              <a:t>pred</a:t>
            </a:r>
            <a:r>
              <a:rPr lang="en-US" altLang="ko-KR" sz="2800" b="1" dirty="0">
                <a:latin typeface="Gill Sans MT" panose="020B0502020104020203" pitchFamily="34" charset="0"/>
              </a:rPr>
              <a:t>)</a:t>
            </a:r>
            <a:endParaRPr lang="ko-KR" altLang="en-US" sz="2800" b="1" dirty="0">
              <a:latin typeface="Gill Sans MT" panose="020B05020201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066095-4E0F-4567-856B-F5EEF3419030}"/>
              </a:ext>
            </a:extLst>
          </p:cNvPr>
          <p:cNvSpPr txBox="1"/>
          <p:nvPr/>
        </p:nvSpPr>
        <p:spPr>
          <a:xfrm>
            <a:off x="2365724" y="4984789"/>
            <a:ext cx="18062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Gill Sans MT" panose="020B0502020104020203" pitchFamily="34" charset="0"/>
              </a:rPr>
              <a:t>Actual</a:t>
            </a:r>
          </a:p>
          <a:p>
            <a:r>
              <a:rPr lang="en-US" altLang="ko-KR" sz="2800" b="1" dirty="0">
                <a:latin typeface="Gill Sans MT" panose="020B0502020104020203" pitchFamily="34" charset="0"/>
              </a:rPr>
              <a:t>(label)</a:t>
            </a:r>
            <a:endParaRPr lang="ko-KR" altLang="en-US" sz="2800" b="1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547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A3CD2-498F-8B4E-920B-676C899B0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 Decision Tree – step</a:t>
            </a:r>
            <a:r>
              <a:rPr lang="en-US" altLang="ko-KR" dirty="0"/>
              <a:t>8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809E5-32EA-954A-8994-0019E367C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en-US" altLang="ko-KR" dirty="0" err="1"/>
              <a:t>pclass</a:t>
            </a:r>
            <a:r>
              <a:rPr lang="en-US" altLang="ko-KR" dirty="0"/>
              <a:t>’, ‘sex’, ‘age’, ‘</a:t>
            </a:r>
            <a:r>
              <a:rPr lang="en-US" altLang="ko-KR" dirty="0" err="1"/>
              <a:t>sibsp</a:t>
            </a:r>
            <a:r>
              <a:rPr lang="en-US" altLang="ko-KR" dirty="0"/>
              <a:t>’, ‘parch’, ‘fare’]</a:t>
            </a:r>
            <a:r>
              <a:rPr lang="ko-KR" altLang="en-US" dirty="0"/>
              <a:t> 의 정보로</a:t>
            </a:r>
            <a:r>
              <a:rPr lang="en-US" altLang="ko-KR" dirty="0"/>
              <a:t> survived, </a:t>
            </a:r>
            <a:r>
              <a:rPr lang="en-US" altLang="ko-KR" dirty="0" err="1"/>
              <a:t>unsurvived</a:t>
            </a:r>
            <a:r>
              <a:rPr lang="ko-KR" altLang="en-US" dirty="0" err="1"/>
              <a:t>를</a:t>
            </a:r>
            <a:r>
              <a:rPr lang="ko-KR" altLang="en-US" dirty="0"/>
              <a:t> 구해보고</a:t>
            </a:r>
            <a:r>
              <a:rPr lang="en-US" altLang="ko-KR" dirty="0"/>
              <a:t>,</a:t>
            </a:r>
            <a:r>
              <a:rPr lang="ko-KR" altLang="en-US" dirty="0"/>
              <a:t> 그 확률을 구해본다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A2DCF18-ED2F-9444-9840-D66A7FDD42F2}"/>
              </a:ext>
            </a:extLst>
          </p:cNvPr>
          <p:cNvSpPr/>
          <p:nvPr/>
        </p:nvSpPr>
        <p:spPr>
          <a:xfrm>
            <a:off x="2220686" y="3429000"/>
            <a:ext cx="7750628" cy="18061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jane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=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[3,1,30,0,0,5]</a:t>
            </a:r>
          </a:p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liam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=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[2,2,40,1,4,1]</a:t>
            </a:r>
          </a:p>
        </p:txBody>
      </p:sp>
    </p:spTree>
    <p:extLst>
      <p:ext uri="{BB962C8B-B14F-4D97-AF65-F5344CB8AC3E}">
        <p14:creationId xmlns:p14="http://schemas.microsoft.com/office/powerpoint/2010/main" val="28608709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A3CD2-498F-8B4E-920B-676C899B0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 Decision Tree – </a:t>
            </a:r>
            <a:r>
              <a:rPr lang="ko-KR" altLang="en-US" dirty="0"/>
              <a:t>확인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809E5-32EA-954A-8994-0019E367C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1508FCE3-6A58-E048-8510-A26C7F5141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6" y="1314398"/>
            <a:ext cx="11804588" cy="464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97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3095BE-6CBE-5A48-8789-D76D7F8061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K-Nearest Neighbor (KNN)</a:t>
            </a:r>
            <a:br>
              <a:rPr lang="en-US" dirty="0"/>
            </a:br>
            <a:r>
              <a:rPr lang="en-US" dirty="0"/>
              <a:t>Classifier</a:t>
            </a:r>
          </a:p>
        </p:txBody>
      </p:sp>
    </p:spTree>
    <p:extLst>
      <p:ext uri="{BB962C8B-B14F-4D97-AF65-F5344CB8AC3E}">
        <p14:creationId xmlns:p14="http://schemas.microsoft.com/office/powerpoint/2010/main" val="3723697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2610E-CC5C-1A4A-8E84-D68E4D4D4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Lab </a:t>
            </a:r>
            <a:r>
              <a:rPr lang="en-US" altLang="ko-KR"/>
              <a:t>2</a:t>
            </a:r>
            <a:r>
              <a:rPr lang="en-US"/>
              <a:t>. </a:t>
            </a:r>
            <a:r>
              <a:rPr lang="en-US" dirty="0"/>
              <a:t>KNN – step1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8B50B-71A2-B046-843F-F250DF45C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</a:t>
            </a:r>
            <a:r>
              <a:rPr lang="ko-KR" altLang="en-US" dirty="0"/>
              <a:t>을 불려온다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Decision Tree</a:t>
            </a:r>
            <a:r>
              <a:rPr lang="ko-KR" altLang="en-US" dirty="0"/>
              <a:t>에서 했던 것과 마찬가지로 </a:t>
            </a:r>
            <a:r>
              <a:rPr lang="en-US" altLang="ko-KR" dirty="0"/>
              <a:t>train, test</a:t>
            </a:r>
            <a:r>
              <a:rPr lang="ko-KR" altLang="en-US" dirty="0"/>
              <a:t> </a:t>
            </a:r>
            <a:r>
              <a:rPr lang="en-US" altLang="ko-KR" dirty="0"/>
              <a:t>data</a:t>
            </a:r>
            <a:r>
              <a:rPr lang="ko-KR" altLang="en-US" dirty="0" err="1"/>
              <a:t>를</a:t>
            </a:r>
            <a:r>
              <a:rPr lang="ko-KR" altLang="en-US" dirty="0"/>
              <a:t> 나눈다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8F2715-AE78-4F47-AC4A-B435AA577D94}"/>
              </a:ext>
            </a:extLst>
          </p:cNvPr>
          <p:cNvSpPr/>
          <p:nvPr/>
        </p:nvSpPr>
        <p:spPr>
          <a:xfrm>
            <a:off x="2220686" y="2245126"/>
            <a:ext cx="7750628" cy="18061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from</a:t>
            </a:r>
            <a:r>
              <a:rPr lang="en-US" altLang="ko-KR" sz="2400" kern="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sklearn</a:t>
            </a:r>
            <a:r>
              <a:rPr lang="en-US" altLang="ko-KR" sz="2400" kern="0" dirty="0">
                <a:solidFill>
                  <a:srgbClr val="C00000"/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import</a:t>
            </a:r>
            <a:r>
              <a:rPr lang="en-US" altLang="ko-KR" sz="2400" kern="0" dirty="0">
                <a:solidFill>
                  <a:srgbClr val="C00000"/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datasets</a:t>
            </a:r>
          </a:p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mnist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= 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datasets.load_digits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9789464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2610E-CC5C-1A4A-8E84-D68E4D4D4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</a:t>
            </a:r>
            <a:r>
              <a:rPr lang="en-US" altLang="ko-KR" dirty="0"/>
              <a:t>2</a:t>
            </a:r>
            <a:r>
              <a:rPr lang="en-US" dirty="0"/>
              <a:t>. KNN – step</a:t>
            </a:r>
            <a:r>
              <a:rPr lang="en-US" altLang="ko-KR" dirty="0"/>
              <a:t>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8B50B-71A2-B046-843F-F250DF45C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KNN</a:t>
            </a:r>
            <a:r>
              <a:rPr lang="ko-KR" altLang="en-US" dirty="0"/>
              <a:t>모델을 학습시킨다</a:t>
            </a:r>
            <a:r>
              <a:rPr lang="en-US" altLang="ko-KR" dirty="0"/>
              <a:t>.</a:t>
            </a:r>
            <a:endParaRPr lang="en-US" dirty="0"/>
          </a:p>
          <a:p>
            <a:r>
              <a:rPr lang="en-US" dirty="0"/>
              <a:t>Decision Tree</a:t>
            </a:r>
            <a:r>
              <a:rPr lang="ko-KR" altLang="en-US" dirty="0"/>
              <a:t>에서 했던 것과 마찬가지로 함수를 사용해서 </a:t>
            </a:r>
            <a:r>
              <a:rPr lang="en-US" altLang="ko-KR" dirty="0"/>
              <a:t>accuracy, prediction, recall, f1_measure</a:t>
            </a:r>
            <a:r>
              <a:rPr lang="ko-KR" altLang="en-US" dirty="0"/>
              <a:t>을 확인해본다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lvl="1"/>
            <a:r>
              <a:rPr lang="ko-KR" altLang="en-US" dirty="0"/>
              <a:t>아래와 같은 함수를 사용하면 쉽게 </a:t>
            </a:r>
            <a:r>
              <a:rPr lang="en-US" altLang="ko-KR" dirty="0"/>
              <a:t>accuracy,</a:t>
            </a:r>
            <a:r>
              <a:rPr lang="ko-KR" altLang="en-US" dirty="0"/>
              <a:t> </a:t>
            </a:r>
            <a:r>
              <a:rPr lang="en-US" altLang="ko-KR" dirty="0"/>
              <a:t>…</a:t>
            </a:r>
            <a:r>
              <a:rPr lang="ko-KR" altLang="en-US" dirty="0"/>
              <a:t> 등을 확인할 수 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앞에서 </a:t>
            </a:r>
            <a:r>
              <a:rPr lang="en-US" altLang="ko-KR" dirty="0" err="1"/>
              <a:t>Numpy</a:t>
            </a:r>
            <a:r>
              <a:rPr lang="ko-KR" altLang="en-US" dirty="0"/>
              <a:t>로 구현한 함수는 이곳에서 측정하면 값이 이상하다</a:t>
            </a:r>
            <a:r>
              <a:rPr lang="en-US" altLang="ko-KR" dirty="0"/>
              <a:t>.</a:t>
            </a:r>
            <a:r>
              <a:rPr lang="ko-KR" altLang="en-US" dirty="0"/>
              <a:t>  </a:t>
            </a:r>
            <a:r>
              <a:rPr lang="en-US" altLang="ko-KR" dirty="0"/>
              <a:t>why?</a:t>
            </a:r>
          </a:p>
          <a:p>
            <a:pPr lvl="1"/>
            <a:endParaRPr 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8F2715-AE78-4F47-AC4A-B435AA577D94}"/>
              </a:ext>
            </a:extLst>
          </p:cNvPr>
          <p:cNvSpPr/>
          <p:nvPr/>
        </p:nvSpPr>
        <p:spPr>
          <a:xfrm>
            <a:off x="1597478" y="4018626"/>
            <a:ext cx="8997043" cy="18061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from</a:t>
            </a:r>
            <a:r>
              <a:rPr lang="en-US" altLang="ko-KR" sz="2400" kern="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sklearn.metrics</a:t>
            </a:r>
            <a:r>
              <a:rPr lang="en-US" altLang="ko-KR" sz="2400" kern="0" dirty="0">
                <a:solidFill>
                  <a:srgbClr val="C00000"/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import</a:t>
            </a:r>
            <a:r>
              <a:rPr lang="en-US" altLang="ko-KR" sz="2400" kern="0" dirty="0">
                <a:solidFill>
                  <a:srgbClr val="C00000"/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 err="1">
                <a:solidFill>
                  <a:srgbClr val="C00000"/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classification_report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Classification_report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50565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2610E-CC5C-1A4A-8E84-D68E4D4D4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en-US" dirty="0"/>
              <a:t>. KNN – step3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8B50B-71A2-B046-843F-F250DF45C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램덤한</a:t>
            </a:r>
            <a:r>
              <a:rPr lang="ko-KR" altLang="en-US" dirty="0"/>
              <a:t> 수를 모델에 넣고</a:t>
            </a:r>
            <a:r>
              <a:rPr lang="en-US" altLang="ko-KR" dirty="0"/>
              <a:t>,</a:t>
            </a:r>
            <a:r>
              <a:rPr lang="ko-KR" altLang="en-US" dirty="0"/>
              <a:t> 결과를 확인해본다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이를 </a:t>
            </a:r>
            <a:r>
              <a:rPr lang="en-US" altLang="ko-KR" dirty="0"/>
              <a:t>plot</a:t>
            </a:r>
            <a:r>
              <a:rPr lang="ko-KR" altLang="en-US" dirty="0"/>
              <a:t>해 본다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잘 맞추고 있음을 확인한다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lvl="1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56D96E0-C7C0-9441-96E6-7D0E8AA4F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3448102"/>
            <a:ext cx="90424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6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8AD46-01ED-C944-8EE4-9D083B7600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Decision Tree</a:t>
            </a:r>
          </a:p>
        </p:txBody>
      </p:sp>
    </p:spTree>
    <p:extLst>
      <p:ext uri="{BB962C8B-B14F-4D97-AF65-F5344CB8AC3E}">
        <p14:creationId xmlns:p14="http://schemas.microsoft.com/office/powerpoint/2010/main" val="4077035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E8C64-4CAF-B543-A5D4-228CF92C2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 Decision Tree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step1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BCCDA-1B7E-1949-A9A8-9E1DCF792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Titanic dataset</a:t>
            </a:r>
            <a:r>
              <a:rPr lang="ko-KR" altLang="en-US" dirty="0"/>
              <a:t>을 사용해서 </a:t>
            </a:r>
            <a:r>
              <a:rPr lang="en-US" altLang="ko-KR" dirty="0"/>
              <a:t>survived</a:t>
            </a:r>
            <a:r>
              <a:rPr lang="ko-KR" altLang="en-US" dirty="0"/>
              <a:t> </a:t>
            </a:r>
            <a:r>
              <a:rPr lang="en-US" altLang="ko-KR" dirty="0"/>
              <a:t>or </a:t>
            </a:r>
            <a:r>
              <a:rPr lang="en-US" altLang="ko-KR" dirty="0" err="1"/>
              <a:t>unsurvived</a:t>
            </a:r>
            <a:r>
              <a:rPr lang="ko-KR" altLang="en-US" dirty="0" err="1"/>
              <a:t>를</a:t>
            </a:r>
            <a:r>
              <a:rPr lang="ko-KR" altLang="en-US" dirty="0"/>
              <a:t> 학습시켜본다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dirty="0"/>
          </a:p>
          <a:p>
            <a:r>
              <a:rPr lang="en-US" dirty="0"/>
              <a:t>data load </a:t>
            </a:r>
            <a:r>
              <a:rPr lang="ko-KR" altLang="en-US" dirty="0"/>
              <a:t>는 아래와 같이 </a:t>
            </a:r>
            <a:r>
              <a:rPr lang="en-US" altLang="ko-KR" dirty="0"/>
              <a:t>seaborn</a:t>
            </a:r>
            <a:r>
              <a:rPr lang="ko-KR" altLang="en-US" dirty="0"/>
              <a:t>의 데이터를 가져온다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63EF138-B7BB-FF4D-9414-1493135F312A}"/>
              </a:ext>
            </a:extLst>
          </p:cNvPr>
          <p:cNvSpPr/>
          <p:nvPr/>
        </p:nvSpPr>
        <p:spPr>
          <a:xfrm>
            <a:off x="2220686" y="3855340"/>
            <a:ext cx="7750628" cy="18061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import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seaborn</a:t>
            </a:r>
            <a:r>
              <a:rPr lang="en-US" altLang="ko-KR" sz="2400" kern="0" dirty="0">
                <a:solidFill>
                  <a:srgbClr val="C00000"/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as </a:t>
            </a:r>
            <a:r>
              <a:rPr lang="en-US" altLang="ko-KR" sz="2400" kern="0" dirty="0" err="1">
                <a:solidFill>
                  <a:schemeClr val="accent6"/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sns</a:t>
            </a:r>
            <a:endParaRPr lang="en-US" altLang="ko-KR" sz="2400" kern="0" dirty="0">
              <a:solidFill>
                <a:schemeClr val="accent6"/>
              </a:solidFill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titanic = 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sns.load_dataset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(‘titanic’)  </a:t>
            </a:r>
          </a:p>
        </p:txBody>
      </p:sp>
    </p:spTree>
    <p:extLst>
      <p:ext uri="{BB962C8B-B14F-4D97-AF65-F5344CB8AC3E}">
        <p14:creationId xmlns:p14="http://schemas.microsoft.com/office/powerpoint/2010/main" val="204400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E8C64-4CAF-B543-A5D4-228CF92C2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 Decision Tree – step2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BCCDA-1B7E-1949-A9A8-9E1DCF792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데이터 전처리 과정</a:t>
            </a:r>
            <a:endParaRPr lang="en-US" dirty="0"/>
          </a:p>
          <a:p>
            <a:r>
              <a:rPr lang="ko-KR" altLang="en-US" dirty="0"/>
              <a:t>아래와 같이 </a:t>
            </a:r>
            <a:r>
              <a:rPr lang="en-US" altLang="ko-KR" dirty="0" err="1"/>
              <a:t>dataframe</a:t>
            </a:r>
            <a:r>
              <a:rPr lang="ko-KR" altLang="en-US" dirty="0"/>
              <a:t>에 </a:t>
            </a:r>
            <a:r>
              <a:rPr lang="en-US" altLang="ko-KR" dirty="0"/>
              <a:t>null</a:t>
            </a:r>
            <a:r>
              <a:rPr lang="ko-KR" altLang="en-US" dirty="0"/>
              <a:t>값들을 </a:t>
            </a:r>
            <a:r>
              <a:rPr lang="en-US" altLang="ko-KR" dirty="0"/>
              <a:t>column</a:t>
            </a:r>
            <a:r>
              <a:rPr lang="ko-KR" altLang="en-US" dirty="0"/>
              <a:t>별로 볼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학습을 위한 데이터는 </a:t>
            </a:r>
            <a:r>
              <a:rPr lang="en-US" altLang="ko-KR" dirty="0"/>
              <a:t>[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en-US" altLang="ko-KR" dirty="0" err="1"/>
              <a:t>pclass</a:t>
            </a:r>
            <a:r>
              <a:rPr lang="en-US" altLang="ko-KR" dirty="0"/>
              <a:t>’, ‘sex’, ‘age’, ‘</a:t>
            </a:r>
            <a:r>
              <a:rPr lang="en-US" altLang="ko-KR" dirty="0" err="1"/>
              <a:t>sibsp</a:t>
            </a:r>
            <a:r>
              <a:rPr lang="en-US" altLang="ko-KR" dirty="0"/>
              <a:t>’, ‘parch’, ‘fare’]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titanic[’sex’]</a:t>
            </a:r>
            <a:r>
              <a:rPr lang="ko-KR" altLang="en-US" dirty="0"/>
              <a:t> 는 </a:t>
            </a:r>
            <a:r>
              <a:rPr lang="en-US" altLang="ko-KR" dirty="0"/>
              <a:t>‘male’, ‘female’</a:t>
            </a:r>
            <a:r>
              <a:rPr lang="ko-KR" altLang="en-US" dirty="0"/>
              <a:t>의 </a:t>
            </a:r>
            <a:r>
              <a:rPr lang="en-US" altLang="ko-KR" dirty="0"/>
              <a:t>string</a:t>
            </a:r>
            <a:r>
              <a:rPr lang="ko-KR" altLang="en-US" dirty="0" err="1"/>
              <a:t>으로</a:t>
            </a:r>
            <a:r>
              <a:rPr lang="ko-KR" altLang="en-US" dirty="0"/>
              <a:t> 이루어져있다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</a:t>
            </a:r>
            <a:r>
              <a:rPr lang="en-US" altLang="ko-KR" dirty="0"/>
              <a:t>‘male’ : 0, ‘female’ : 1</a:t>
            </a:r>
            <a:r>
              <a:rPr lang="ko-KR" altLang="en-US" dirty="0"/>
              <a:t> 로 바꾸어준다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63EF138-B7BB-FF4D-9414-1493135F312A}"/>
              </a:ext>
            </a:extLst>
          </p:cNvPr>
          <p:cNvSpPr/>
          <p:nvPr/>
        </p:nvSpPr>
        <p:spPr>
          <a:xfrm>
            <a:off x="2220686" y="4555671"/>
            <a:ext cx="7750628" cy="11040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print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titanic.isnull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().sum())</a:t>
            </a:r>
          </a:p>
        </p:txBody>
      </p:sp>
    </p:spTree>
    <p:extLst>
      <p:ext uri="{BB962C8B-B14F-4D97-AF65-F5344CB8AC3E}">
        <p14:creationId xmlns:p14="http://schemas.microsoft.com/office/powerpoint/2010/main" val="187312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E8C64-4CAF-B543-A5D4-228CF92C2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 Decision Tree – step3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BCCDA-1B7E-1949-A9A8-9E1DCF792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Dataframe</a:t>
            </a:r>
            <a:r>
              <a:rPr lang="ko-KR" altLang="en-US" dirty="0"/>
              <a:t>에서 사용할 데이터는 </a:t>
            </a:r>
            <a:r>
              <a:rPr lang="en-US" altLang="ko-KR" dirty="0"/>
              <a:t>[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en-US" altLang="ko-KR" dirty="0" err="1"/>
              <a:t>pclass</a:t>
            </a:r>
            <a:r>
              <a:rPr lang="en-US" altLang="ko-KR" dirty="0"/>
              <a:t>’, ‘sex’, ‘age’, ‘</a:t>
            </a:r>
            <a:r>
              <a:rPr lang="en-US" altLang="ko-KR" dirty="0" err="1"/>
              <a:t>sibsp</a:t>
            </a:r>
            <a:r>
              <a:rPr lang="en-US" altLang="ko-KR" dirty="0"/>
              <a:t>’, ‘parch’, ‘fare’]</a:t>
            </a:r>
            <a:r>
              <a:rPr lang="ko-KR" altLang="en-US" dirty="0"/>
              <a:t>와 같다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이에 사용할 </a:t>
            </a:r>
            <a:r>
              <a:rPr lang="en-US" altLang="ko-KR" dirty="0"/>
              <a:t>data</a:t>
            </a:r>
            <a:r>
              <a:rPr lang="ko-KR" altLang="en-US" dirty="0" err="1"/>
              <a:t>를</a:t>
            </a:r>
            <a:r>
              <a:rPr lang="ko-KR" altLang="en-US" dirty="0"/>
              <a:t> 만들어준다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073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E8C64-4CAF-B543-A5D4-228CF92C2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 Decision Tree – step4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BCCDA-1B7E-1949-A9A8-9E1DCF792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아래 함수를 사용해서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 dataset</a:t>
            </a:r>
            <a:r>
              <a:rPr lang="ko-KR" altLang="en-US" dirty="0"/>
              <a:t>에서 </a:t>
            </a:r>
            <a:r>
              <a:rPr lang="en-US" altLang="ko-KR" dirty="0"/>
              <a:t>train dataset</a:t>
            </a:r>
            <a:r>
              <a:rPr lang="ko-KR" altLang="en-US" dirty="0"/>
              <a:t>과 </a:t>
            </a:r>
            <a:r>
              <a:rPr lang="en-US" altLang="ko-KR" dirty="0"/>
              <a:t>test dataset</a:t>
            </a:r>
            <a:r>
              <a:rPr lang="ko-KR" altLang="en-US" dirty="0"/>
              <a:t>을 분리할 수 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lvl="1"/>
            <a:r>
              <a:rPr lang="en-US" altLang="ko-KR" sz="2000" dirty="0"/>
              <a:t>Import </a:t>
            </a:r>
            <a:r>
              <a:rPr lang="en-US" altLang="ko-KR" sz="2000" dirty="0" err="1"/>
              <a:t>numpy</a:t>
            </a:r>
            <a:r>
              <a:rPr lang="en-US" altLang="ko-KR" sz="2000" dirty="0"/>
              <a:t> as np</a:t>
            </a:r>
            <a:r>
              <a:rPr lang="ko-KR" altLang="en-US" sz="2000" dirty="0"/>
              <a:t>와는 다르게 </a:t>
            </a:r>
            <a:r>
              <a:rPr lang="ko-KR" altLang="en-US" sz="2000" dirty="0" err="1"/>
              <a:t>모듈명을</a:t>
            </a:r>
            <a:r>
              <a:rPr lang="ko-KR" altLang="en-US" sz="2000" dirty="0"/>
              <a:t> 쓰지 않고 함수 이름을 그대로 사용할 수 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61FB6E9-5A1B-0841-B60C-F0F876C774BB}"/>
              </a:ext>
            </a:extLst>
          </p:cNvPr>
          <p:cNvSpPr/>
          <p:nvPr/>
        </p:nvSpPr>
        <p:spPr>
          <a:xfrm>
            <a:off x="1164206" y="3786430"/>
            <a:ext cx="9863587" cy="17571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from 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sklearn.model_selection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import 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train_test_split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…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=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train_test_split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…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)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FEB786CC-29BB-4E4F-9734-F2D81B248FE0}"/>
              </a:ext>
            </a:extLst>
          </p:cNvPr>
          <p:cNvCxnSpPr>
            <a:cxnSpLocks/>
          </p:cNvCxnSpPr>
          <p:nvPr/>
        </p:nvCxnSpPr>
        <p:spPr>
          <a:xfrm rot="5400000">
            <a:off x="1797043" y="3168642"/>
            <a:ext cx="912600" cy="718457"/>
          </a:xfrm>
          <a:prstGeom prst="bentConnector3">
            <a:avLst/>
          </a:prstGeom>
          <a:ln>
            <a:headEnd w="lg" len="lg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AF58D0D-943D-994D-8A9E-593E89CA5D69}"/>
              </a:ext>
            </a:extLst>
          </p:cNvPr>
          <p:cNvSpPr txBox="1"/>
          <p:nvPr/>
        </p:nvSpPr>
        <p:spPr>
          <a:xfrm>
            <a:off x="7525597" y="2938801"/>
            <a:ext cx="2509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</a:rPr>
              <a:t>Module</a:t>
            </a:r>
            <a:r>
              <a:rPr lang="ko-KR" altLang="en-US" b="1" dirty="0">
                <a:latin typeface="Calibri" panose="020F0502020204030204" pitchFamily="34" charset="0"/>
              </a:rPr>
              <a:t>안의 함수</a:t>
            </a:r>
            <a:r>
              <a:rPr lang="en-US" b="1" dirty="0">
                <a:latin typeface="Calibri" panose="020F0502020204030204" pitchFamily="34" charset="0"/>
              </a:rPr>
              <a:t> </a:t>
            </a:r>
            <a:r>
              <a:rPr lang="ko-KR" altLang="en-US" b="1" dirty="0">
                <a:latin typeface="Calibri" panose="020F0502020204030204" pitchFamily="34" charset="0"/>
              </a:rPr>
              <a:t>이름</a:t>
            </a:r>
            <a:endParaRPr lang="en-US" b="1" dirty="0">
              <a:latin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FD64C1-1CA4-6E46-B71B-D8A364650B85}"/>
              </a:ext>
            </a:extLst>
          </p:cNvPr>
          <p:cNvSpPr txBox="1"/>
          <p:nvPr/>
        </p:nvSpPr>
        <p:spPr>
          <a:xfrm>
            <a:off x="1894114" y="2749083"/>
            <a:ext cx="2509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</a:rPr>
              <a:t>Module(library ) </a:t>
            </a:r>
            <a:r>
              <a:rPr lang="ko-KR" altLang="en-US" b="1" dirty="0">
                <a:latin typeface="Calibri" panose="020F0502020204030204" pitchFamily="34" charset="0"/>
              </a:rPr>
              <a:t>이름</a:t>
            </a:r>
            <a:endParaRPr lang="en-US" b="1" dirty="0">
              <a:latin typeface="Calibri" panose="020F0502020204030204" pitchFamily="34" charset="0"/>
            </a:endParaRPr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799E0CF2-8216-AE48-BB15-F34F435AD969}"/>
              </a:ext>
            </a:extLst>
          </p:cNvPr>
          <p:cNvCxnSpPr>
            <a:cxnSpLocks/>
          </p:cNvCxnSpPr>
          <p:nvPr/>
        </p:nvCxnSpPr>
        <p:spPr>
          <a:xfrm rot="5400000">
            <a:off x="8222451" y="3714635"/>
            <a:ext cx="897175" cy="229733"/>
          </a:xfrm>
          <a:prstGeom prst="bentConnector3">
            <a:avLst/>
          </a:prstGeom>
          <a:ln>
            <a:headEnd w="lg" len="lg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11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E8C64-4CAF-B543-A5D4-228CF92C2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 Decision Tree – step</a:t>
            </a:r>
            <a:r>
              <a:rPr lang="en-US" altLang="ko-KR" dirty="0"/>
              <a:t>5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BCCDA-1B7E-1949-A9A8-9E1DCF792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Decision</a:t>
            </a:r>
            <a:r>
              <a:rPr lang="ko-KR" altLang="en-US" dirty="0"/>
              <a:t> </a:t>
            </a:r>
            <a:r>
              <a:rPr lang="en-US" altLang="ko-KR" dirty="0"/>
              <a:t>Tree</a:t>
            </a:r>
            <a:r>
              <a:rPr lang="ko-KR" altLang="en-US" dirty="0" err="1"/>
              <a:t>를</a:t>
            </a:r>
            <a:r>
              <a:rPr lang="ko-KR" altLang="en-US" dirty="0"/>
              <a:t> 구성해서</a:t>
            </a:r>
            <a:r>
              <a:rPr lang="en-US" altLang="ko-KR" dirty="0"/>
              <a:t>,</a:t>
            </a:r>
            <a:r>
              <a:rPr lang="ko-KR" altLang="en-US" dirty="0"/>
              <a:t> 학습시킨다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037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E8C64-4CAF-B543-A5D4-228CF92C2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 Decision Tree – step</a:t>
            </a:r>
            <a:r>
              <a:rPr lang="en-US" altLang="ko-KR" dirty="0"/>
              <a:t>6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BCCDA-1B7E-1949-A9A8-9E1DCF792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학습결과의</a:t>
            </a:r>
            <a:r>
              <a:rPr lang="ko-KR" altLang="en-US" dirty="0"/>
              <a:t> 성능을 확인해 본다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아래의 함수를 사용해서 각각 성능지표를 확인해본다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F7AC1A-8E01-AA4B-94E5-2E7B56291601}"/>
              </a:ext>
            </a:extLst>
          </p:cNvPr>
          <p:cNvSpPr/>
          <p:nvPr/>
        </p:nvSpPr>
        <p:spPr>
          <a:xfrm>
            <a:off x="2130878" y="3429000"/>
            <a:ext cx="7930243" cy="11022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marL="0" marR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kern="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from 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sklearn.metrics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import 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accuracy_score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, 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precision_score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,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recall_score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, f1_score</a:t>
            </a:r>
          </a:p>
        </p:txBody>
      </p:sp>
    </p:spTree>
    <p:extLst>
      <p:ext uri="{BB962C8B-B14F-4D97-AF65-F5344CB8AC3E}">
        <p14:creationId xmlns:p14="http://schemas.microsoft.com/office/powerpoint/2010/main" val="2061448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E8C64-4CAF-B543-A5D4-228CF92C2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1. Decision Tree – step</a:t>
            </a:r>
            <a:r>
              <a:rPr lang="en-US" altLang="ko-KR" dirty="0"/>
              <a:t>7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BCCDA-1B7E-1949-A9A8-9E1DCF792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Step6</a:t>
            </a:r>
            <a:r>
              <a:rPr lang="ko-KR" altLang="en-US" dirty="0"/>
              <a:t>의 성능지표를 함수가 아닌 </a:t>
            </a:r>
            <a:r>
              <a:rPr lang="en-US" altLang="ko-KR" dirty="0" err="1"/>
              <a:t>numpy</a:t>
            </a:r>
            <a:r>
              <a:rPr lang="ko-KR" altLang="en-US" dirty="0"/>
              <a:t>만을 이용해서 구현해본다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뒤 페이지의 </a:t>
            </a:r>
            <a:r>
              <a:rPr lang="en-US" altLang="ko-KR" dirty="0"/>
              <a:t>hint</a:t>
            </a:r>
            <a:r>
              <a:rPr lang="ko-KR" altLang="en-US" dirty="0" err="1"/>
              <a:t>를</a:t>
            </a:r>
            <a:r>
              <a:rPr lang="ko-KR" altLang="en-US" dirty="0"/>
              <a:t> 참고해서 구현해본다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310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5400" cap="flat" cmpd="sng" algn="ctr">
          <a:solidFill>
            <a:srgbClr val="C00000"/>
          </a:solidFill>
          <a:prstDash val="solid"/>
          <a:headEnd type="none" w="med" len="med"/>
          <a:tailEnd type="triangle" w="med" len="med"/>
        </a:ln>
        <a:effectLst/>
      </a:spPr>
      <a:bodyPr rtlCol="0" anchor="ctr"/>
      <a:lstStyle>
        <a:defPPr marL="0" marR="0" indent="0" algn="ctr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1" i="0" u="none" strike="noStrike" kern="0" cap="none" spc="0" normalizeH="0" baseline="0" noProof="0" smtClean="0">
            <a:ln>
              <a:noFill/>
            </a:ln>
            <a:solidFill>
              <a:prstClr val="white"/>
            </a:solidFill>
            <a:effectLst/>
            <a:uLnTx/>
            <a:uFillTx/>
            <a:latin typeface="Calibri" panose="020F0502020204030204" pitchFamily="34" charset="0"/>
            <a:ea typeface="맑은 고딕" panose="020B0503020000020004" pitchFamily="50" charset="-127"/>
            <a:cs typeface="Calibri" panose="020F0502020204030204" pitchFamily="34" charset="0"/>
          </a:defRPr>
        </a:defPPr>
      </a:lstStyle>
    </a:spDef>
    <a:lnDef>
      <a:spPr>
        <a:ln>
          <a:headEnd w="lg" len="lg"/>
          <a:tailEnd type="none" w="lg" len="lg"/>
        </a:ln>
      </a:spPr>
      <a:bodyPr/>
      <a:lstStyle/>
      <a:style>
        <a:lnRef idx="3">
          <a:schemeClr val="dk1"/>
        </a:lnRef>
        <a:fillRef idx="0">
          <a:schemeClr val="dk1"/>
        </a:fillRef>
        <a:effectRef idx="2">
          <a:schemeClr val="dk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b="1" dirty="0" smtClean="0">
            <a:latin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st3">
  <a:themeElements>
    <a:clrScheme name="test3 12">
      <a:dk1>
        <a:srgbClr val="1D315B"/>
      </a:dk1>
      <a:lt1>
        <a:srgbClr val="FFFFFF"/>
      </a:lt1>
      <a:dk2>
        <a:srgbClr val="660066"/>
      </a:dk2>
      <a:lt2>
        <a:srgbClr val="FF9933"/>
      </a:lt2>
      <a:accent1>
        <a:srgbClr val="FFCC00"/>
      </a:accent1>
      <a:accent2>
        <a:srgbClr val="990033"/>
      </a:accent2>
      <a:accent3>
        <a:srgbClr val="FFFFFF"/>
      </a:accent3>
      <a:accent4>
        <a:srgbClr val="17284C"/>
      </a:accent4>
      <a:accent5>
        <a:srgbClr val="FFE2AA"/>
      </a:accent5>
      <a:accent6>
        <a:srgbClr val="8A002D"/>
      </a:accent6>
      <a:hlink>
        <a:srgbClr val="336600"/>
      </a:hlink>
      <a:folHlink>
        <a:srgbClr val="007FAC"/>
      </a:folHlink>
    </a:clrScheme>
    <a:fontScheme name="test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FF0000"/>
          </a:solidFill>
          <a:prstDash val="solid"/>
          <a:round/>
          <a:headEnd type="triangl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  <a:spAutoFit/>
      </a:bodyPr>
      <a:lstStyle>
        <a:defPPr marL="0" marR="0" indent="0" algn="ctr" defTabSz="801688" rtl="0" eaLnBrk="0" fontAlgn="ctr" latinLnBrk="0" hangingPunct="0">
          <a:lnSpc>
            <a:spcPct val="80000"/>
          </a:lnSpc>
          <a:spcBef>
            <a:spcPct val="50000"/>
          </a:spcBef>
          <a:spcAft>
            <a:spcPct val="0"/>
          </a:spcAft>
          <a:buClr>
            <a:schemeClr val="bg2"/>
          </a:buClr>
          <a:buSzPct val="125000"/>
          <a:buFont typeface="Wingdings" pitchFamily="2" charset="2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FF0000"/>
          </a:solidFill>
          <a:prstDash val="solid"/>
          <a:round/>
          <a:headEnd type="triangl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  <a:spAutoFit/>
      </a:bodyPr>
      <a:lstStyle>
        <a:defPPr marL="0" marR="0" indent="0" algn="ctr" defTabSz="801688" rtl="0" eaLnBrk="0" fontAlgn="ctr" latinLnBrk="0" hangingPunct="0">
          <a:lnSpc>
            <a:spcPct val="80000"/>
          </a:lnSpc>
          <a:spcBef>
            <a:spcPct val="50000"/>
          </a:spcBef>
          <a:spcAft>
            <a:spcPct val="0"/>
          </a:spcAft>
          <a:buClr>
            <a:schemeClr val="bg2"/>
          </a:buClr>
          <a:buSzPct val="125000"/>
          <a:buFont typeface="Wingdings" pitchFamily="2" charset="2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test3 1">
        <a:dk1>
          <a:srgbClr val="80B7C0"/>
        </a:dk1>
        <a:lt1>
          <a:srgbClr val="FFFFFF"/>
        </a:lt1>
        <a:dk2>
          <a:srgbClr val="000066"/>
        </a:dk2>
        <a:lt2>
          <a:srgbClr val="4F647E"/>
        </a:lt2>
        <a:accent1>
          <a:srgbClr val="F49766"/>
        </a:accent1>
        <a:accent2>
          <a:srgbClr val="8866A6"/>
        </a:accent2>
        <a:accent3>
          <a:srgbClr val="AAAAB8"/>
        </a:accent3>
        <a:accent4>
          <a:srgbClr val="DADADA"/>
        </a:accent4>
        <a:accent5>
          <a:srgbClr val="F8C9B8"/>
        </a:accent5>
        <a:accent6>
          <a:srgbClr val="7B5C96"/>
        </a:accent6>
        <a:hlink>
          <a:srgbClr val="9C484F"/>
        </a:hlink>
        <a:folHlink>
          <a:srgbClr val="749285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2">
        <a:dk1>
          <a:srgbClr val="80B7C0"/>
        </a:dk1>
        <a:lt1>
          <a:srgbClr val="FFFFFF"/>
        </a:lt1>
        <a:dk2>
          <a:srgbClr val="000066"/>
        </a:dk2>
        <a:lt2>
          <a:srgbClr val="FFFFFF"/>
        </a:lt2>
        <a:accent1>
          <a:srgbClr val="E86514"/>
        </a:accent1>
        <a:accent2>
          <a:srgbClr val="5D32A4"/>
        </a:accent2>
        <a:accent3>
          <a:srgbClr val="AAAAB8"/>
        </a:accent3>
        <a:accent4>
          <a:srgbClr val="DADADA"/>
        </a:accent4>
        <a:accent5>
          <a:srgbClr val="F2B8AA"/>
        </a:accent5>
        <a:accent6>
          <a:srgbClr val="532C94"/>
        </a:accent6>
        <a:hlink>
          <a:srgbClr val="A82248"/>
        </a:hlink>
        <a:folHlink>
          <a:srgbClr val="006E1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3">
        <a:dk1>
          <a:srgbClr val="80B7C0"/>
        </a:dk1>
        <a:lt1>
          <a:srgbClr val="FFFFFF"/>
        </a:lt1>
        <a:dk2>
          <a:srgbClr val="00325F"/>
        </a:dk2>
        <a:lt2>
          <a:srgbClr val="FFFFFF"/>
        </a:lt2>
        <a:accent1>
          <a:srgbClr val="E86514"/>
        </a:accent1>
        <a:accent2>
          <a:srgbClr val="5D32A4"/>
        </a:accent2>
        <a:accent3>
          <a:srgbClr val="AAADB6"/>
        </a:accent3>
        <a:accent4>
          <a:srgbClr val="DADADA"/>
        </a:accent4>
        <a:accent5>
          <a:srgbClr val="F2B8AA"/>
        </a:accent5>
        <a:accent6>
          <a:srgbClr val="532C94"/>
        </a:accent6>
        <a:hlink>
          <a:srgbClr val="A82248"/>
        </a:hlink>
        <a:folHlink>
          <a:srgbClr val="006E1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4">
        <a:dk1>
          <a:srgbClr val="80B7C0"/>
        </a:dk1>
        <a:lt1>
          <a:srgbClr val="FFFFFF"/>
        </a:lt1>
        <a:dk2>
          <a:srgbClr val="1D315B"/>
        </a:dk2>
        <a:lt2>
          <a:srgbClr val="FFFFFF"/>
        </a:lt2>
        <a:accent1>
          <a:srgbClr val="E86514"/>
        </a:accent1>
        <a:accent2>
          <a:srgbClr val="5D32A4"/>
        </a:accent2>
        <a:accent3>
          <a:srgbClr val="ABADB5"/>
        </a:accent3>
        <a:accent4>
          <a:srgbClr val="DADADA"/>
        </a:accent4>
        <a:accent5>
          <a:srgbClr val="F2B8AA"/>
        </a:accent5>
        <a:accent6>
          <a:srgbClr val="532C94"/>
        </a:accent6>
        <a:hlink>
          <a:srgbClr val="A82248"/>
        </a:hlink>
        <a:folHlink>
          <a:srgbClr val="006E1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5">
        <a:dk1>
          <a:srgbClr val="80B7C0"/>
        </a:dk1>
        <a:lt1>
          <a:srgbClr val="FFFFFF"/>
        </a:lt1>
        <a:dk2>
          <a:srgbClr val="1D315B"/>
        </a:dk2>
        <a:lt2>
          <a:srgbClr val="FFFFFF"/>
        </a:lt2>
        <a:accent1>
          <a:srgbClr val="FFCC00"/>
        </a:accent1>
        <a:accent2>
          <a:srgbClr val="CC0000"/>
        </a:accent2>
        <a:accent3>
          <a:srgbClr val="ABADB5"/>
        </a:accent3>
        <a:accent4>
          <a:srgbClr val="DADADA"/>
        </a:accent4>
        <a:accent5>
          <a:srgbClr val="FFE2AA"/>
        </a:accent5>
        <a:accent6>
          <a:srgbClr val="B90000"/>
        </a:accent6>
        <a:hlink>
          <a:srgbClr val="33CC33"/>
        </a:hlink>
        <a:folHlink>
          <a:srgbClr val="66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6">
        <a:dk1>
          <a:srgbClr val="80B7C0"/>
        </a:dk1>
        <a:lt1>
          <a:srgbClr val="FF9933"/>
        </a:lt1>
        <a:dk2>
          <a:srgbClr val="1D315B"/>
        </a:dk2>
        <a:lt2>
          <a:srgbClr val="990099"/>
        </a:lt2>
        <a:accent1>
          <a:srgbClr val="FFCC00"/>
        </a:accent1>
        <a:accent2>
          <a:srgbClr val="CC0000"/>
        </a:accent2>
        <a:accent3>
          <a:srgbClr val="ABADB5"/>
        </a:accent3>
        <a:accent4>
          <a:srgbClr val="DA822A"/>
        </a:accent4>
        <a:accent5>
          <a:srgbClr val="FFE2AA"/>
        </a:accent5>
        <a:accent6>
          <a:srgbClr val="B90000"/>
        </a:accent6>
        <a:hlink>
          <a:srgbClr val="33CC33"/>
        </a:hlink>
        <a:folHlink>
          <a:srgbClr val="66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7">
        <a:dk1>
          <a:srgbClr val="FFFFFF"/>
        </a:dk1>
        <a:lt1>
          <a:srgbClr val="FF9933"/>
        </a:lt1>
        <a:dk2>
          <a:srgbClr val="1D315B"/>
        </a:dk2>
        <a:lt2>
          <a:srgbClr val="800080"/>
        </a:lt2>
        <a:accent1>
          <a:srgbClr val="FFCC00"/>
        </a:accent1>
        <a:accent2>
          <a:srgbClr val="990033"/>
        </a:accent2>
        <a:accent3>
          <a:srgbClr val="ABADB5"/>
        </a:accent3>
        <a:accent4>
          <a:srgbClr val="DA822A"/>
        </a:accent4>
        <a:accent5>
          <a:srgbClr val="FFE2AA"/>
        </a:accent5>
        <a:accent6>
          <a:srgbClr val="8A002D"/>
        </a:accent6>
        <a:hlink>
          <a:srgbClr val="009900"/>
        </a:hlink>
        <a:folHlink>
          <a:srgbClr val="0099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8">
        <a:dk1>
          <a:srgbClr val="FFFFFF"/>
        </a:dk1>
        <a:lt1>
          <a:srgbClr val="FF9933"/>
        </a:lt1>
        <a:dk2>
          <a:srgbClr val="1D315B"/>
        </a:dk2>
        <a:lt2>
          <a:srgbClr val="800080"/>
        </a:lt2>
        <a:accent1>
          <a:srgbClr val="FFCC00"/>
        </a:accent1>
        <a:accent2>
          <a:srgbClr val="990033"/>
        </a:accent2>
        <a:accent3>
          <a:srgbClr val="ABADB5"/>
        </a:accent3>
        <a:accent4>
          <a:srgbClr val="DA822A"/>
        </a:accent4>
        <a:accent5>
          <a:srgbClr val="FFE2AA"/>
        </a:accent5>
        <a:accent6>
          <a:srgbClr val="8A002D"/>
        </a:accent6>
        <a:hlink>
          <a:srgbClr val="009900"/>
        </a:hlink>
        <a:folHlink>
          <a:srgbClr val="007FA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9">
        <a:dk1>
          <a:srgbClr val="FFFFFF"/>
        </a:dk1>
        <a:lt1>
          <a:srgbClr val="FF9933"/>
        </a:lt1>
        <a:dk2>
          <a:srgbClr val="1D315B"/>
        </a:dk2>
        <a:lt2>
          <a:srgbClr val="660066"/>
        </a:lt2>
        <a:accent1>
          <a:srgbClr val="FFCC00"/>
        </a:accent1>
        <a:accent2>
          <a:srgbClr val="990033"/>
        </a:accent2>
        <a:accent3>
          <a:srgbClr val="ABADB5"/>
        </a:accent3>
        <a:accent4>
          <a:srgbClr val="DA822A"/>
        </a:accent4>
        <a:accent5>
          <a:srgbClr val="FFE2AA"/>
        </a:accent5>
        <a:accent6>
          <a:srgbClr val="8A002D"/>
        </a:accent6>
        <a:hlink>
          <a:srgbClr val="336600"/>
        </a:hlink>
        <a:folHlink>
          <a:srgbClr val="007FA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10">
        <a:dk1>
          <a:srgbClr val="FF9933"/>
        </a:dk1>
        <a:lt1>
          <a:srgbClr val="FFFFFF"/>
        </a:lt1>
        <a:dk2>
          <a:srgbClr val="660066"/>
        </a:dk2>
        <a:lt2>
          <a:srgbClr val="1D315B"/>
        </a:lt2>
        <a:accent1>
          <a:srgbClr val="FFCC00"/>
        </a:accent1>
        <a:accent2>
          <a:srgbClr val="990033"/>
        </a:accent2>
        <a:accent3>
          <a:srgbClr val="FFFFFF"/>
        </a:accent3>
        <a:accent4>
          <a:srgbClr val="DA822A"/>
        </a:accent4>
        <a:accent5>
          <a:srgbClr val="FFE2AA"/>
        </a:accent5>
        <a:accent6>
          <a:srgbClr val="8A002D"/>
        </a:accent6>
        <a:hlink>
          <a:srgbClr val="336600"/>
        </a:hlink>
        <a:folHlink>
          <a:srgbClr val="007F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st3 11">
        <a:dk1>
          <a:srgbClr val="1D315B"/>
        </a:dk1>
        <a:lt1>
          <a:srgbClr val="FFFFFF"/>
        </a:lt1>
        <a:dk2>
          <a:srgbClr val="660066"/>
        </a:dk2>
        <a:lt2>
          <a:srgbClr val="1D315B"/>
        </a:lt2>
        <a:accent1>
          <a:srgbClr val="FFCC00"/>
        </a:accent1>
        <a:accent2>
          <a:srgbClr val="990033"/>
        </a:accent2>
        <a:accent3>
          <a:srgbClr val="FFFFFF"/>
        </a:accent3>
        <a:accent4>
          <a:srgbClr val="17284C"/>
        </a:accent4>
        <a:accent5>
          <a:srgbClr val="FFE2AA"/>
        </a:accent5>
        <a:accent6>
          <a:srgbClr val="8A002D"/>
        </a:accent6>
        <a:hlink>
          <a:srgbClr val="336600"/>
        </a:hlink>
        <a:folHlink>
          <a:srgbClr val="007F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st3 12">
        <a:dk1>
          <a:srgbClr val="1D315B"/>
        </a:dk1>
        <a:lt1>
          <a:srgbClr val="FFFFFF"/>
        </a:lt1>
        <a:dk2>
          <a:srgbClr val="660066"/>
        </a:dk2>
        <a:lt2>
          <a:srgbClr val="FF9933"/>
        </a:lt2>
        <a:accent1>
          <a:srgbClr val="FFCC00"/>
        </a:accent1>
        <a:accent2>
          <a:srgbClr val="990033"/>
        </a:accent2>
        <a:accent3>
          <a:srgbClr val="FFFFFF"/>
        </a:accent3>
        <a:accent4>
          <a:srgbClr val="17284C"/>
        </a:accent4>
        <a:accent5>
          <a:srgbClr val="FFE2AA"/>
        </a:accent5>
        <a:accent6>
          <a:srgbClr val="8A002D"/>
        </a:accent6>
        <a:hlink>
          <a:srgbClr val="336600"/>
        </a:hlink>
        <a:folHlink>
          <a:srgbClr val="007F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47300</TotalTime>
  <Words>817</Words>
  <Application>Microsoft Macintosh PowerPoint</Application>
  <PresentationFormat>Widescreen</PresentationFormat>
  <Paragraphs>145</Paragraphs>
  <Slides>19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Georgia</vt:lpstr>
      <vt:lpstr>Gill Sans MT</vt:lpstr>
      <vt:lpstr>Calibri</vt:lpstr>
      <vt:lpstr>Cambria Math</vt:lpstr>
      <vt:lpstr>Arial</vt:lpstr>
      <vt:lpstr>Wingdings</vt:lpstr>
      <vt:lpstr>Consolas</vt:lpstr>
      <vt:lpstr>맑은 고딕</vt:lpstr>
      <vt:lpstr>Office 테마</vt:lpstr>
      <vt:lpstr>test3</vt:lpstr>
      <vt:lpstr>Sklearn</vt:lpstr>
      <vt:lpstr>Decision Tree</vt:lpstr>
      <vt:lpstr>Lab 1. Decision Tree – step1</vt:lpstr>
      <vt:lpstr>Lab 1. Decision Tree – step2</vt:lpstr>
      <vt:lpstr>Lab 1. Decision Tree – step3</vt:lpstr>
      <vt:lpstr>Lab 1. Decision Tree – step4</vt:lpstr>
      <vt:lpstr>Lab 1. Decision Tree – step5</vt:lpstr>
      <vt:lpstr>Lab 1. Decision Tree – step6</vt:lpstr>
      <vt:lpstr>Lab 1. Decision Tree – step7</vt:lpstr>
      <vt:lpstr>Lab 1.  Decision Tree – Accuracy</vt:lpstr>
      <vt:lpstr>Lab 1.  Decision Tree - Precision</vt:lpstr>
      <vt:lpstr>Lab 1.  Decision Tree - Recall</vt:lpstr>
      <vt:lpstr>Lab 1.  Decision Tree – F_measure</vt:lpstr>
      <vt:lpstr>Lab 1. Decision Tree – step8</vt:lpstr>
      <vt:lpstr>Lab 1. Decision Tree – 확인</vt:lpstr>
      <vt:lpstr>K-Nearest Neighbor (KNN) Classifier</vt:lpstr>
      <vt:lpstr>Lab 2. KNN – step1</vt:lpstr>
      <vt:lpstr>Lab 2. KNN – step2</vt:lpstr>
      <vt:lpstr>Lab 2. KNN – step3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jinsookim@skku.edu</dc:creator>
  <cp:lastModifiedBy>정성엽</cp:lastModifiedBy>
  <cp:revision>1358</cp:revision>
  <cp:lastPrinted>2016-05-20T02:57:24Z</cp:lastPrinted>
  <dcterms:created xsi:type="dcterms:W3CDTF">2013-12-18T12:51:48Z</dcterms:created>
  <dcterms:modified xsi:type="dcterms:W3CDTF">2020-01-14T16:46:54Z</dcterms:modified>
</cp:coreProperties>
</file>

<file path=docProps/thumbnail.jpeg>
</file>